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6" r:id="rId5"/>
    <p:sldId id="330" r:id="rId6"/>
    <p:sldId id="303" r:id="rId7"/>
    <p:sldId id="305" r:id="rId8"/>
    <p:sldId id="297" r:id="rId9"/>
    <p:sldId id="306" r:id="rId10"/>
    <p:sldId id="293" r:id="rId11"/>
    <p:sldId id="309" r:id="rId12"/>
    <p:sldId id="308" r:id="rId13"/>
    <p:sldId id="310" r:id="rId14"/>
    <p:sldId id="311" r:id="rId15"/>
    <p:sldId id="304" r:id="rId16"/>
    <p:sldId id="312" r:id="rId17"/>
    <p:sldId id="298" r:id="rId18"/>
    <p:sldId id="314" r:id="rId19"/>
    <p:sldId id="294" r:id="rId20"/>
    <p:sldId id="317" r:id="rId21"/>
    <p:sldId id="299" r:id="rId22"/>
    <p:sldId id="315" r:id="rId23"/>
    <p:sldId id="316" r:id="rId24"/>
    <p:sldId id="323" r:id="rId25"/>
    <p:sldId id="325" r:id="rId26"/>
    <p:sldId id="327" r:id="rId27"/>
    <p:sldId id="328" r:id="rId28"/>
    <p:sldId id="326" r:id="rId29"/>
    <p:sldId id="296" r:id="rId30"/>
    <p:sldId id="329" r:id="rId31"/>
    <p:sldId id="320" r:id="rId32"/>
    <p:sldId id="319" r:id="rId33"/>
    <p:sldId id="318" r:id="rId34"/>
    <p:sldId id="321" r:id="rId35"/>
    <p:sldId id="322" r:id="rId36"/>
  </p:sldIdLst>
  <p:sldSz cx="9144000" cy="6858000" type="screen4x3"/>
  <p:notesSz cx="7104063" cy="102346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3073" autoAdjust="0"/>
  </p:normalViewPr>
  <p:slideViewPr>
    <p:cSldViewPr>
      <p:cViewPr varScale="1">
        <p:scale>
          <a:sx n="100" d="100"/>
          <a:sy n="100" d="100"/>
        </p:scale>
        <p:origin x="-186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0" d="100"/>
          <a:sy n="50" d="100"/>
        </p:scale>
        <p:origin x="-2934" y="-96"/>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641EF-0CE1-4251-A486-99082231604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58D2D274-6E0E-4447-A949-BFE395D9B1C7}">
      <dgm:prSet phldrT="[Text]" custT="1"/>
      <dgm:spPr/>
      <dgm:t>
        <a:bodyPr/>
        <a:lstStyle/>
        <a:p>
          <a:r>
            <a:rPr lang="en-GB" sz="1200" b="1" dirty="0" smtClean="0"/>
            <a:t>Design</a:t>
          </a:r>
          <a:endParaRPr lang="en-GB" sz="1200" b="1" dirty="0"/>
        </a:p>
      </dgm:t>
    </dgm:pt>
    <dgm:pt modelId="{BCD1F61A-3A73-49AA-9C17-17BF02785CBF}" type="parTrans" cxnId="{6AC990CC-EB81-48A8-A323-189BD2B6AA5B}">
      <dgm:prSet/>
      <dgm:spPr/>
      <dgm:t>
        <a:bodyPr/>
        <a:lstStyle/>
        <a:p>
          <a:endParaRPr lang="en-GB" sz="1200" b="1"/>
        </a:p>
      </dgm:t>
    </dgm:pt>
    <dgm:pt modelId="{FEE9F354-3785-4A49-8B71-88BBB55E5162}" type="sibTrans" cxnId="{6AC990CC-EB81-48A8-A323-189BD2B6AA5B}">
      <dgm:prSet/>
      <dgm:spPr/>
      <dgm:t>
        <a:bodyPr/>
        <a:lstStyle/>
        <a:p>
          <a:endParaRPr lang="en-GB" sz="1200" b="1"/>
        </a:p>
      </dgm:t>
    </dgm:pt>
    <dgm:pt modelId="{F715F943-C278-4940-9B64-6BBDDD4F65D4}">
      <dgm:prSet phldrT="[Text]" custT="1"/>
      <dgm:spPr/>
      <dgm:t>
        <a:bodyPr/>
        <a:lstStyle/>
        <a:p>
          <a:r>
            <a:rPr lang="en-GB" sz="1200" b="1" dirty="0" smtClean="0"/>
            <a:t>Installation &amp;</a:t>
          </a:r>
        </a:p>
        <a:p>
          <a:r>
            <a:rPr lang="en-GB" sz="1200" b="1" dirty="0" smtClean="0"/>
            <a:t>Commissioning</a:t>
          </a:r>
          <a:endParaRPr lang="en-GB" sz="1200" b="1" dirty="0"/>
        </a:p>
      </dgm:t>
    </dgm:pt>
    <dgm:pt modelId="{C17CF335-4FB2-44A2-8461-2BFFE942DC27}" type="parTrans" cxnId="{80364276-DCCC-4EF5-BEB0-D0F384CBB7D4}">
      <dgm:prSet/>
      <dgm:spPr/>
      <dgm:t>
        <a:bodyPr/>
        <a:lstStyle/>
        <a:p>
          <a:endParaRPr lang="en-GB" sz="1200" b="1"/>
        </a:p>
      </dgm:t>
    </dgm:pt>
    <dgm:pt modelId="{39F88E91-D2F3-426F-87A8-BB625B725C53}" type="sibTrans" cxnId="{80364276-DCCC-4EF5-BEB0-D0F384CBB7D4}">
      <dgm:prSet/>
      <dgm:spPr/>
      <dgm:t>
        <a:bodyPr/>
        <a:lstStyle/>
        <a:p>
          <a:endParaRPr lang="en-GB" sz="1200" b="1"/>
        </a:p>
      </dgm:t>
    </dgm:pt>
    <dgm:pt modelId="{5BF0B84B-48F1-45DE-871F-DC416B87628E}">
      <dgm:prSet phldrT="[Text]" custT="1"/>
      <dgm:spPr/>
      <dgm:t>
        <a:bodyPr/>
        <a:lstStyle/>
        <a:p>
          <a:r>
            <a:rPr lang="en-GB" sz="1200" b="1" dirty="0" smtClean="0"/>
            <a:t>Maintenance &amp;</a:t>
          </a:r>
        </a:p>
        <a:p>
          <a:r>
            <a:rPr lang="en-GB" sz="1200" b="1" dirty="0" smtClean="0"/>
            <a:t>Repair </a:t>
          </a:r>
          <a:endParaRPr lang="en-GB" sz="1200" b="1" dirty="0"/>
        </a:p>
      </dgm:t>
    </dgm:pt>
    <dgm:pt modelId="{94451D55-1B14-44F0-A680-CC8A1F53C60A}" type="parTrans" cxnId="{CBD8B071-D6FE-4D16-AA3C-85E3169DC971}">
      <dgm:prSet/>
      <dgm:spPr/>
      <dgm:t>
        <a:bodyPr/>
        <a:lstStyle/>
        <a:p>
          <a:endParaRPr lang="en-GB" sz="1200" b="1"/>
        </a:p>
      </dgm:t>
    </dgm:pt>
    <dgm:pt modelId="{630A6DC1-D138-4489-8F2D-677491EC116E}" type="sibTrans" cxnId="{CBD8B071-D6FE-4D16-AA3C-85E3169DC971}">
      <dgm:prSet/>
      <dgm:spPr/>
      <dgm:t>
        <a:bodyPr/>
        <a:lstStyle/>
        <a:p>
          <a:endParaRPr lang="en-GB" sz="1200" b="1"/>
        </a:p>
      </dgm:t>
    </dgm:pt>
    <dgm:pt modelId="{681E19C7-4EE2-4947-BE32-A8AC93B66054}">
      <dgm:prSet phldrT="[Text]" custT="1"/>
      <dgm:spPr/>
      <dgm:t>
        <a:bodyPr/>
        <a:lstStyle/>
        <a:p>
          <a:r>
            <a:rPr lang="en-GB" sz="1200" b="1" dirty="0" smtClean="0"/>
            <a:t>Modernisation</a:t>
          </a:r>
          <a:endParaRPr lang="en-GB" sz="1200" b="1" dirty="0"/>
        </a:p>
      </dgm:t>
    </dgm:pt>
    <dgm:pt modelId="{26A83604-C349-4442-A1F8-4388CB0A478F}" type="parTrans" cxnId="{A2F86FEE-4B4C-4ED8-88DA-C1A19A984AF4}">
      <dgm:prSet/>
      <dgm:spPr/>
      <dgm:t>
        <a:bodyPr/>
        <a:lstStyle/>
        <a:p>
          <a:endParaRPr lang="en-GB" sz="1200" b="1"/>
        </a:p>
      </dgm:t>
    </dgm:pt>
    <dgm:pt modelId="{F1A5417E-8263-48C2-897D-23411BD7EFA5}" type="sibTrans" cxnId="{A2F86FEE-4B4C-4ED8-88DA-C1A19A984AF4}">
      <dgm:prSet/>
      <dgm:spPr/>
      <dgm:t>
        <a:bodyPr/>
        <a:lstStyle/>
        <a:p>
          <a:endParaRPr lang="en-GB" sz="1200" b="1"/>
        </a:p>
      </dgm:t>
    </dgm:pt>
    <dgm:pt modelId="{0ACFDF41-DE1A-470A-AF50-BC855CAA9923}">
      <dgm:prSet phldrT="[Text]" custT="1"/>
      <dgm:spPr/>
      <dgm:t>
        <a:bodyPr/>
        <a:lstStyle/>
        <a:p>
          <a:r>
            <a:rPr lang="en-GB" sz="1200" b="1" dirty="0" smtClean="0"/>
            <a:t>Replacement</a:t>
          </a:r>
          <a:endParaRPr lang="en-GB" sz="1200" b="1" dirty="0"/>
        </a:p>
      </dgm:t>
    </dgm:pt>
    <dgm:pt modelId="{41E8696F-0BDE-4EC6-AAB0-7ABF559C23FE}" type="parTrans" cxnId="{408631E2-ED79-4846-9C35-0CB3F5A5F2F3}">
      <dgm:prSet/>
      <dgm:spPr/>
      <dgm:t>
        <a:bodyPr/>
        <a:lstStyle/>
        <a:p>
          <a:endParaRPr lang="en-GB" sz="1200" b="1"/>
        </a:p>
      </dgm:t>
    </dgm:pt>
    <dgm:pt modelId="{C57B6E2C-307E-4C29-87DF-C75B2B69FDB0}" type="sibTrans" cxnId="{408631E2-ED79-4846-9C35-0CB3F5A5F2F3}">
      <dgm:prSet/>
      <dgm:spPr/>
      <dgm:t>
        <a:bodyPr/>
        <a:lstStyle/>
        <a:p>
          <a:endParaRPr lang="en-GB" sz="1200" b="1"/>
        </a:p>
      </dgm:t>
    </dgm:pt>
    <dgm:pt modelId="{1840299A-A1FB-4184-90A7-FD7D4B1366B0}" type="pres">
      <dgm:prSet presAssocID="{C96641EF-0CE1-4251-A486-990822316049}" presName="cycle" presStyleCnt="0">
        <dgm:presLayoutVars>
          <dgm:dir/>
          <dgm:resizeHandles val="exact"/>
        </dgm:presLayoutVars>
      </dgm:prSet>
      <dgm:spPr/>
      <dgm:t>
        <a:bodyPr/>
        <a:lstStyle/>
        <a:p>
          <a:endParaRPr lang="en-GB"/>
        </a:p>
      </dgm:t>
    </dgm:pt>
    <dgm:pt modelId="{AFE33DEF-5E7B-49A3-84E5-AEFBB56EA955}" type="pres">
      <dgm:prSet presAssocID="{58D2D274-6E0E-4447-A949-BFE395D9B1C7}" presName="node" presStyleLbl="node1" presStyleIdx="0" presStyleCnt="5">
        <dgm:presLayoutVars>
          <dgm:bulletEnabled val="1"/>
        </dgm:presLayoutVars>
      </dgm:prSet>
      <dgm:spPr/>
      <dgm:t>
        <a:bodyPr/>
        <a:lstStyle/>
        <a:p>
          <a:endParaRPr lang="en-GB"/>
        </a:p>
      </dgm:t>
    </dgm:pt>
    <dgm:pt modelId="{89A1F4DB-71E1-4605-8FE3-9EB1A380DD43}" type="pres">
      <dgm:prSet presAssocID="{58D2D274-6E0E-4447-A949-BFE395D9B1C7}" presName="spNode" presStyleCnt="0"/>
      <dgm:spPr/>
    </dgm:pt>
    <dgm:pt modelId="{1197F37D-51C9-4F0C-8DE6-18E1EE7D241C}" type="pres">
      <dgm:prSet presAssocID="{FEE9F354-3785-4A49-8B71-88BBB55E5162}" presName="sibTrans" presStyleLbl="sibTrans1D1" presStyleIdx="0" presStyleCnt="5"/>
      <dgm:spPr/>
      <dgm:t>
        <a:bodyPr/>
        <a:lstStyle/>
        <a:p>
          <a:endParaRPr lang="en-GB"/>
        </a:p>
      </dgm:t>
    </dgm:pt>
    <dgm:pt modelId="{A531CD0F-67F8-4BE7-8BAB-4A615EAC8E40}" type="pres">
      <dgm:prSet presAssocID="{F715F943-C278-4940-9B64-6BBDDD4F65D4}" presName="node" presStyleLbl="node1" presStyleIdx="1" presStyleCnt="5">
        <dgm:presLayoutVars>
          <dgm:bulletEnabled val="1"/>
        </dgm:presLayoutVars>
      </dgm:prSet>
      <dgm:spPr/>
      <dgm:t>
        <a:bodyPr/>
        <a:lstStyle/>
        <a:p>
          <a:endParaRPr lang="en-GB"/>
        </a:p>
      </dgm:t>
    </dgm:pt>
    <dgm:pt modelId="{64C71A7B-A3BD-42C6-8C78-C0743EF57825}" type="pres">
      <dgm:prSet presAssocID="{F715F943-C278-4940-9B64-6BBDDD4F65D4}" presName="spNode" presStyleCnt="0"/>
      <dgm:spPr/>
    </dgm:pt>
    <dgm:pt modelId="{F03395EE-2B17-4B13-B828-A26EB26D0C54}" type="pres">
      <dgm:prSet presAssocID="{39F88E91-D2F3-426F-87A8-BB625B725C53}" presName="sibTrans" presStyleLbl="sibTrans1D1" presStyleIdx="1" presStyleCnt="5"/>
      <dgm:spPr/>
      <dgm:t>
        <a:bodyPr/>
        <a:lstStyle/>
        <a:p>
          <a:endParaRPr lang="en-GB"/>
        </a:p>
      </dgm:t>
    </dgm:pt>
    <dgm:pt modelId="{3DCB4FFF-B4E4-4E16-8DFE-186982E0F93A}" type="pres">
      <dgm:prSet presAssocID="{5BF0B84B-48F1-45DE-871F-DC416B87628E}" presName="node" presStyleLbl="node1" presStyleIdx="2" presStyleCnt="5">
        <dgm:presLayoutVars>
          <dgm:bulletEnabled val="1"/>
        </dgm:presLayoutVars>
      </dgm:prSet>
      <dgm:spPr/>
      <dgm:t>
        <a:bodyPr/>
        <a:lstStyle/>
        <a:p>
          <a:endParaRPr lang="en-GB"/>
        </a:p>
      </dgm:t>
    </dgm:pt>
    <dgm:pt modelId="{131BB93E-B2E8-4A55-A42C-31E7C85A51F0}" type="pres">
      <dgm:prSet presAssocID="{5BF0B84B-48F1-45DE-871F-DC416B87628E}" presName="spNode" presStyleCnt="0"/>
      <dgm:spPr/>
    </dgm:pt>
    <dgm:pt modelId="{024A16FD-5109-4A10-87EC-19C265A494DE}" type="pres">
      <dgm:prSet presAssocID="{630A6DC1-D138-4489-8F2D-677491EC116E}" presName="sibTrans" presStyleLbl="sibTrans1D1" presStyleIdx="2" presStyleCnt="5"/>
      <dgm:spPr/>
      <dgm:t>
        <a:bodyPr/>
        <a:lstStyle/>
        <a:p>
          <a:endParaRPr lang="en-GB"/>
        </a:p>
      </dgm:t>
    </dgm:pt>
    <dgm:pt modelId="{9EEA8AA3-0B52-413F-878B-E39C279D5826}" type="pres">
      <dgm:prSet presAssocID="{681E19C7-4EE2-4947-BE32-A8AC93B66054}" presName="node" presStyleLbl="node1" presStyleIdx="3" presStyleCnt="5">
        <dgm:presLayoutVars>
          <dgm:bulletEnabled val="1"/>
        </dgm:presLayoutVars>
      </dgm:prSet>
      <dgm:spPr/>
      <dgm:t>
        <a:bodyPr/>
        <a:lstStyle/>
        <a:p>
          <a:endParaRPr lang="en-GB"/>
        </a:p>
      </dgm:t>
    </dgm:pt>
    <dgm:pt modelId="{46D964D8-55DD-468E-ACDB-A6B74C724BD2}" type="pres">
      <dgm:prSet presAssocID="{681E19C7-4EE2-4947-BE32-A8AC93B66054}" presName="spNode" presStyleCnt="0"/>
      <dgm:spPr/>
    </dgm:pt>
    <dgm:pt modelId="{F5D7774D-CE5D-42CA-9D22-F1DACEBC65CB}" type="pres">
      <dgm:prSet presAssocID="{F1A5417E-8263-48C2-897D-23411BD7EFA5}" presName="sibTrans" presStyleLbl="sibTrans1D1" presStyleIdx="3" presStyleCnt="5"/>
      <dgm:spPr/>
      <dgm:t>
        <a:bodyPr/>
        <a:lstStyle/>
        <a:p>
          <a:endParaRPr lang="en-GB"/>
        </a:p>
      </dgm:t>
    </dgm:pt>
    <dgm:pt modelId="{8F8DFE9F-E37E-404C-B17F-09DFD4B114EC}" type="pres">
      <dgm:prSet presAssocID="{0ACFDF41-DE1A-470A-AF50-BC855CAA9923}" presName="node" presStyleLbl="node1" presStyleIdx="4" presStyleCnt="5">
        <dgm:presLayoutVars>
          <dgm:bulletEnabled val="1"/>
        </dgm:presLayoutVars>
      </dgm:prSet>
      <dgm:spPr/>
      <dgm:t>
        <a:bodyPr/>
        <a:lstStyle/>
        <a:p>
          <a:endParaRPr lang="en-GB"/>
        </a:p>
      </dgm:t>
    </dgm:pt>
    <dgm:pt modelId="{858D944F-0D9D-46CF-A583-82382508F71B}" type="pres">
      <dgm:prSet presAssocID="{0ACFDF41-DE1A-470A-AF50-BC855CAA9923}" presName="spNode" presStyleCnt="0"/>
      <dgm:spPr/>
    </dgm:pt>
    <dgm:pt modelId="{68BC6AD9-692B-4D31-B7A3-3C6EB49DD42D}" type="pres">
      <dgm:prSet presAssocID="{C57B6E2C-307E-4C29-87DF-C75B2B69FDB0}" presName="sibTrans" presStyleLbl="sibTrans1D1" presStyleIdx="4" presStyleCnt="5"/>
      <dgm:spPr/>
      <dgm:t>
        <a:bodyPr/>
        <a:lstStyle/>
        <a:p>
          <a:endParaRPr lang="en-GB"/>
        </a:p>
      </dgm:t>
    </dgm:pt>
  </dgm:ptLst>
  <dgm:cxnLst>
    <dgm:cxn modelId="{8D0F948F-89BA-40A5-AF9A-2964B0C38031}" type="presOf" srcId="{58D2D274-6E0E-4447-A949-BFE395D9B1C7}" destId="{AFE33DEF-5E7B-49A3-84E5-AEFBB56EA955}" srcOrd="0" destOrd="0" presId="urn:microsoft.com/office/officeart/2005/8/layout/cycle5"/>
    <dgm:cxn modelId="{CBD8B071-D6FE-4D16-AA3C-85E3169DC971}" srcId="{C96641EF-0CE1-4251-A486-990822316049}" destId="{5BF0B84B-48F1-45DE-871F-DC416B87628E}" srcOrd="2" destOrd="0" parTransId="{94451D55-1B14-44F0-A680-CC8A1F53C60A}" sibTransId="{630A6DC1-D138-4489-8F2D-677491EC116E}"/>
    <dgm:cxn modelId="{CA879AF1-1005-4EDA-920C-155A8F7B4922}" type="presOf" srcId="{C57B6E2C-307E-4C29-87DF-C75B2B69FDB0}" destId="{68BC6AD9-692B-4D31-B7A3-3C6EB49DD42D}" srcOrd="0" destOrd="0" presId="urn:microsoft.com/office/officeart/2005/8/layout/cycle5"/>
    <dgm:cxn modelId="{06B7926B-D547-4EE5-AE68-DE96D1DD1C36}" type="presOf" srcId="{C96641EF-0CE1-4251-A486-990822316049}" destId="{1840299A-A1FB-4184-90A7-FD7D4B1366B0}" srcOrd="0" destOrd="0" presId="urn:microsoft.com/office/officeart/2005/8/layout/cycle5"/>
    <dgm:cxn modelId="{A2F86FEE-4B4C-4ED8-88DA-C1A19A984AF4}" srcId="{C96641EF-0CE1-4251-A486-990822316049}" destId="{681E19C7-4EE2-4947-BE32-A8AC93B66054}" srcOrd="3" destOrd="0" parTransId="{26A83604-C349-4442-A1F8-4388CB0A478F}" sibTransId="{F1A5417E-8263-48C2-897D-23411BD7EFA5}"/>
    <dgm:cxn modelId="{2947FA0F-A8AC-40AD-8973-30AEA131F9BA}" type="presOf" srcId="{630A6DC1-D138-4489-8F2D-677491EC116E}" destId="{024A16FD-5109-4A10-87EC-19C265A494DE}" srcOrd="0" destOrd="0" presId="urn:microsoft.com/office/officeart/2005/8/layout/cycle5"/>
    <dgm:cxn modelId="{408631E2-ED79-4846-9C35-0CB3F5A5F2F3}" srcId="{C96641EF-0CE1-4251-A486-990822316049}" destId="{0ACFDF41-DE1A-470A-AF50-BC855CAA9923}" srcOrd="4" destOrd="0" parTransId="{41E8696F-0BDE-4EC6-AAB0-7ABF559C23FE}" sibTransId="{C57B6E2C-307E-4C29-87DF-C75B2B69FDB0}"/>
    <dgm:cxn modelId="{A4D8C65E-E396-4575-BBB1-000DBE492263}" type="presOf" srcId="{0ACFDF41-DE1A-470A-AF50-BC855CAA9923}" destId="{8F8DFE9F-E37E-404C-B17F-09DFD4B114EC}" srcOrd="0" destOrd="0" presId="urn:microsoft.com/office/officeart/2005/8/layout/cycle5"/>
    <dgm:cxn modelId="{16418548-3890-42D1-888E-60476432BBBC}" type="presOf" srcId="{681E19C7-4EE2-4947-BE32-A8AC93B66054}" destId="{9EEA8AA3-0B52-413F-878B-E39C279D5826}" srcOrd="0" destOrd="0" presId="urn:microsoft.com/office/officeart/2005/8/layout/cycle5"/>
    <dgm:cxn modelId="{6AC990CC-EB81-48A8-A323-189BD2B6AA5B}" srcId="{C96641EF-0CE1-4251-A486-990822316049}" destId="{58D2D274-6E0E-4447-A949-BFE395D9B1C7}" srcOrd="0" destOrd="0" parTransId="{BCD1F61A-3A73-49AA-9C17-17BF02785CBF}" sibTransId="{FEE9F354-3785-4A49-8B71-88BBB55E5162}"/>
    <dgm:cxn modelId="{AF6BC62B-9A63-4E51-81C4-0CF013988695}" type="presOf" srcId="{F1A5417E-8263-48C2-897D-23411BD7EFA5}" destId="{F5D7774D-CE5D-42CA-9D22-F1DACEBC65CB}" srcOrd="0" destOrd="0" presId="urn:microsoft.com/office/officeart/2005/8/layout/cycle5"/>
    <dgm:cxn modelId="{DF6E7242-A2C6-4F01-B960-BF25E084B514}" type="presOf" srcId="{FEE9F354-3785-4A49-8B71-88BBB55E5162}" destId="{1197F37D-51C9-4F0C-8DE6-18E1EE7D241C}" srcOrd="0" destOrd="0" presId="urn:microsoft.com/office/officeart/2005/8/layout/cycle5"/>
    <dgm:cxn modelId="{D15C8235-EF87-460C-9927-A29E8421CF5E}" type="presOf" srcId="{F715F943-C278-4940-9B64-6BBDDD4F65D4}" destId="{A531CD0F-67F8-4BE7-8BAB-4A615EAC8E40}" srcOrd="0" destOrd="0" presId="urn:microsoft.com/office/officeart/2005/8/layout/cycle5"/>
    <dgm:cxn modelId="{C14BDD84-CE2F-4B86-9895-20329A57204B}" type="presOf" srcId="{39F88E91-D2F3-426F-87A8-BB625B725C53}" destId="{F03395EE-2B17-4B13-B828-A26EB26D0C54}" srcOrd="0" destOrd="0" presId="urn:microsoft.com/office/officeart/2005/8/layout/cycle5"/>
    <dgm:cxn modelId="{E81A244A-CA86-4889-BAB8-FCC754D3AFF5}" type="presOf" srcId="{5BF0B84B-48F1-45DE-871F-DC416B87628E}" destId="{3DCB4FFF-B4E4-4E16-8DFE-186982E0F93A}" srcOrd="0" destOrd="0" presId="urn:microsoft.com/office/officeart/2005/8/layout/cycle5"/>
    <dgm:cxn modelId="{80364276-DCCC-4EF5-BEB0-D0F384CBB7D4}" srcId="{C96641EF-0CE1-4251-A486-990822316049}" destId="{F715F943-C278-4940-9B64-6BBDDD4F65D4}" srcOrd="1" destOrd="0" parTransId="{C17CF335-4FB2-44A2-8461-2BFFE942DC27}" sibTransId="{39F88E91-D2F3-426F-87A8-BB625B725C53}"/>
    <dgm:cxn modelId="{C8BBE013-A683-486D-A1E5-743163F36F40}" type="presParOf" srcId="{1840299A-A1FB-4184-90A7-FD7D4B1366B0}" destId="{AFE33DEF-5E7B-49A3-84E5-AEFBB56EA955}" srcOrd="0" destOrd="0" presId="urn:microsoft.com/office/officeart/2005/8/layout/cycle5"/>
    <dgm:cxn modelId="{5F8E279D-0AC1-41B3-9963-4089FABCDD97}" type="presParOf" srcId="{1840299A-A1FB-4184-90A7-FD7D4B1366B0}" destId="{89A1F4DB-71E1-4605-8FE3-9EB1A380DD43}" srcOrd="1" destOrd="0" presId="urn:microsoft.com/office/officeart/2005/8/layout/cycle5"/>
    <dgm:cxn modelId="{3AF7C86D-0D14-4EE1-BC68-2B1600309621}" type="presParOf" srcId="{1840299A-A1FB-4184-90A7-FD7D4B1366B0}" destId="{1197F37D-51C9-4F0C-8DE6-18E1EE7D241C}" srcOrd="2" destOrd="0" presId="urn:microsoft.com/office/officeart/2005/8/layout/cycle5"/>
    <dgm:cxn modelId="{771EEED7-F55D-4C6B-812C-78E04DA976B6}" type="presParOf" srcId="{1840299A-A1FB-4184-90A7-FD7D4B1366B0}" destId="{A531CD0F-67F8-4BE7-8BAB-4A615EAC8E40}" srcOrd="3" destOrd="0" presId="urn:microsoft.com/office/officeart/2005/8/layout/cycle5"/>
    <dgm:cxn modelId="{568F7B62-3B3C-4435-B5D9-43F2A69F0A65}" type="presParOf" srcId="{1840299A-A1FB-4184-90A7-FD7D4B1366B0}" destId="{64C71A7B-A3BD-42C6-8C78-C0743EF57825}" srcOrd="4" destOrd="0" presId="urn:microsoft.com/office/officeart/2005/8/layout/cycle5"/>
    <dgm:cxn modelId="{3FAD4B30-D402-46EA-8051-87521911B27C}" type="presParOf" srcId="{1840299A-A1FB-4184-90A7-FD7D4B1366B0}" destId="{F03395EE-2B17-4B13-B828-A26EB26D0C54}" srcOrd="5" destOrd="0" presId="urn:microsoft.com/office/officeart/2005/8/layout/cycle5"/>
    <dgm:cxn modelId="{0BACEF9E-EEE5-459F-8D95-716BBA941B23}" type="presParOf" srcId="{1840299A-A1FB-4184-90A7-FD7D4B1366B0}" destId="{3DCB4FFF-B4E4-4E16-8DFE-186982E0F93A}" srcOrd="6" destOrd="0" presId="urn:microsoft.com/office/officeart/2005/8/layout/cycle5"/>
    <dgm:cxn modelId="{EC846834-C0CC-4502-8543-20CD33533E2A}" type="presParOf" srcId="{1840299A-A1FB-4184-90A7-FD7D4B1366B0}" destId="{131BB93E-B2E8-4A55-A42C-31E7C85A51F0}" srcOrd="7" destOrd="0" presId="urn:microsoft.com/office/officeart/2005/8/layout/cycle5"/>
    <dgm:cxn modelId="{FF1A8CF8-F886-4C1E-98F4-321681351D1D}" type="presParOf" srcId="{1840299A-A1FB-4184-90A7-FD7D4B1366B0}" destId="{024A16FD-5109-4A10-87EC-19C265A494DE}" srcOrd="8" destOrd="0" presId="urn:microsoft.com/office/officeart/2005/8/layout/cycle5"/>
    <dgm:cxn modelId="{7D397CD9-2E09-448C-B218-941D8B5E666C}" type="presParOf" srcId="{1840299A-A1FB-4184-90A7-FD7D4B1366B0}" destId="{9EEA8AA3-0B52-413F-878B-E39C279D5826}" srcOrd="9" destOrd="0" presId="urn:microsoft.com/office/officeart/2005/8/layout/cycle5"/>
    <dgm:cxn modelId="{EFBD6C06-7046-4835-A36E-8FF4286E2F51}" type="presParOf" srcId="{1840299A-A1FB-4184-90A7-FD7D4B1366B0}" destId="{46D964D8-55DD-468E-ACDB-A6B74C724BD2}" srcOrd="10" destOrd="0" presId="urn:microsoft.com/office/officeart/2005/8/layout/cycle5"/>
    <dgm:cxn modelId="{C60B2F43-39C6-4683-AB0E-9E9FA6F541A3}" type="presParOf" srcId="{1840299A-A1FB-4184-90A7-FD7D4B1366B0}" destId="{F5D7774D-CE5D-42CA-9D22-F1DACEBC65CB}" srcOrd="11" destOrd="0" presId="urn:microsoft.com/office/officeart/2005/8/layout/cycle5"/>
    <dgm:cxn modelId="{2E4657B5-0D1D-4040-B0ED-0D4EA962B532}" type="presParOf" srcId="{1840299A-A1FB-4184-90A7-FD7D4B1366B0}" destId="{8F8DFE9F-E37E-404C-B17F-09DFD4B114EC}" srcOrd="12" destOrd="0" presId="urn:microsoft.com/office/officeart/2005/8/layout/cycle5"/>
    <dgm:cxn modelId="{E3AABAB1-F6C3-4DF6-A8C6-C5504D440222}" type="presParOf" srcId="{1840299A-A1FB-4184-90A7-FD7D4B1366B0}" destId="{858D944F-0D9D-46CF-A583-82382508F71B}" srcOrd="13" destOrd="0" presId="urn:microsoft.com/office/officeart/2005/8/layout/cycle5"/>
    <dgm:cxn modelId="{B0063483-F312-40EA-9696-5BFF037D9F9F}" type="presParOf" srcId="{1840299A-A1FB-4184-90A7-FD7D4B1366B0}" destId="{68BC6AD9-692B-4D31-B7A3-3C6EB49DD42D}"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33DEF-5E7B-49A3-84E5-AEFBB56EA955}">
      <dsp:nvSpPr>
        <dsp:cNvPr id="0" name=""/>
        <dsp:cNvSpPr/>
      </dsp:nvSpPr>
      <dsp:spPr>
        <a:xfrm>
          <a:off x="3273288" y="2106"/>
          <a:ext cx="1225822" cy="79678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Design</a:t>
          </a:r>
          <a:endParaRPr lang="en-GB" sz="1200" b="1" kern="1200" dirty="0"/>
        </a:p>
      </dsp:txBody>
      <dsp:txXfrm>
        <a:off x="3312184" y="41002"/>
        <a:ext cx="1148030" cy="718992"/>
      </dsp:txXfrm>
    </dsp:sp>
    <dsp:sp modelId="{1197F37D-51C9-4F0C-8DE6-18E1EE7D241C}">
      <dsp:nvSpPr>
        <dsp:cNvPr id="0" name=""/>
        <dsp:cNvSpPr/>
      </dsp:nvSpPr>
      <dsp:spPr>
        <a:xfrm>
          <a:off x="2294151" y="400498"/>
          <a:ext cx="3184096" cy="3184096"/>
        </a:xfrm>
        <a:custGeom>
          <a:avLst/>
          <a:gdLst/>
          <a:ahLst/>
          <a:cxnLst/>
          <a:rect l="0" t="0" r="0" b="0"/>
          <a:pathLst>
            <a:path>
              <a:moveTo>
                <a:pt x="2369217" y="202578"/>
              </a:moveTo>
              <a:arcTo wR="1592048" hR="1592048" stAng="17953169" swAng="1211961"/>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31CD0F-67F8-4BE7-8BAB-4A615EAC8E40}">
      <dsp:nvSpPr>
        <dsp:cNvPr id="0" name=""/>
        <dsp:cNvSpPr/>
      </dsp:nvSpPr>
      <dsp:spPr>
        <a:xfrm>
          <a:off x="4787416" y="1102184"/>
          <a:ext cx="1225822" cy="7967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Installation &amp;</a:t>
          </a:r>
        </a:p>
        <a:p>
          <a:pPr lvl="0" algn="ctr" defTabSz="533400">
            <a:lnSpc>
              <a:spcPct val="90000"/>
            </a:lnSpc>
            <a:spcBef>
              <a:spcPct val="0"/>
            </a:spcBef>
            <a:spcAft>
              <a:spcPct val="35000"/>
            </a:spcAft>
          </a:pPr>
          <a:r>
            <a:rPr lang="en-GB" sz="1200" b="1" kern="1200" dirty="0" smtClean="0"/>
            <a:t>Commissioning</a:t>
          </a:r>
          <a:endParaRPr lang="en-GB" sz="1200" b="1" kern="1200" dirty="0"/>
        </a:p>
      </dsp:txBody>
      <dsp:txXfrm>
        <a:off x="4826312" y="1141080"/>
        <a:ext cx="1148030" cy="718992"/>
      </dsp:txXfrm>
    </dsp:sp>
    <dsp:sp modelId="{F03395EE-2B17-4B13-B828-A26EB26D0C54}">
      <dsp:nvSpPr>
        <dsp:cNvPr id="0" name=""/>
        <dsp:cNvSpPr/>
      </dsp:nvSpPr>
      <dsp:spPr>
        <a:xfrm>
          <a:off x="2294151" y="400498"/>
          <a:ext cx="3184096" cy="3184096"/>
        </a:xfrm>
        <a:custGeom>
          <a:avLst/>
          <a:gdLst/>
          <a:ahLst/>
          <a:cxnLst/>
          <a:rect l="0" t="0" r="0" b="0"/>
          <a:pathLst>
            <a:path>
              <a:moveTo>
                <a:pt x="3180282" y="1702190"/>
              </a:moveTo>
              <a:arcTo wR="1592048" hR="1592048" stAng="21838023" swAng="136005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DCB4FFF-B4E4-4E16-8DFE-186982E0F93A}">
      <dsp:nvSpPr>
        <dsp:cNvPr id="0" name=""/>
        <dsp:cNvSpPr/>
      </dsp:nvSpPr>
      <dsp:spPr>
        <a:xfrm>
          <a:off x="4209071" y="2882148"/>
          <a:ext cx="1225822" cy="79678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Maintenance &amp;</a:t>
          </a:r>
        </a:p>
        <a:p>
          <a:pPr lvl="0" algn="ctr" defTabSz="533400">
            <a:lnSpc>
              <a:spcPct val="90000"/>
            </a:lnSpc>
            <a:spcBef>
              <a:spcPct val="0"/>
            </a:spcBef>
            <a:spcAft>
              <a:spcPct val="35000"/>
            </a:spcAft>
          </a:pPr>
          <a:r>
            <a:rPr lang="en-GB" sz="1200" b="1" kern="1200" dirty="0" smtClean="0"/>
            <a:t>Repair </a:t>
          </a:r>
          <a:endParaRPr lang="en-GB" sz="1200" b="1" kern="1200" dirty="0"/>
        </a:p>
      </dsp:txBody>
      <dsp:txXfrm>
        <a:off x="4247967" y="2921044"/>
        <a:ext cx="1148030" cy="718992"/>
      </dsp:txXfrm>
    </dsp:sp>
    <dsp:sp modelId="{024A16FD-5109-4A10-87EC-19C265A494DE}">
      <dsp:nvSpPr>
        <dsp:cNvPr id="0" name=""/>
        <dsp:cNvSpPr/>
      </dsp:nvSpPr>
      <dsp:spPr>
        <a:xfrm>
          <a:off x="2294151" y="400498"/>
          <a:ext cx="3184096" cy="3184096"/>
        </a:xfrm>
        <a:custGeom>
          <a:avLst/>
          <a:gdLst/>
          <a:ahLst/>
          <a:cxnLst/>
          <a:rect l="0" t="0" r="0" b="0"/>
          <a:pathLst>
            <a:path>
              <a:moveTo>
                <a:pt x="1787531" y="3172049"/>
              </a:moveTo>
              <a:arcTo wR="1592048" hR="1592048" stAng="4976820" swAng="84635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EEA8AA3-0B52-413F-878B-E39C279D5826}">
      <dsp:nvSpPr>
        <dsp:cNvPr id="0" name=""/>
        <dsp:cNvSpPr/>
      </dsp:nvSpPr>
      <dsp:spPr>
        <a:xfrm>
          <a:off x="2337505" y="2882148"/>
          <a:ext cx="1225822" cy="79678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Modernisation</a:t>
          </a:r>
          <a:endParaRPr lang="en-GB" sz="1200" b="1" kern="1200" dirty="0"/>
        </a:p>
      </dsp:txBody>
      <dsp:txXfrm>
        <a:off x="2376401" y="2921044"/>
        <a:ext cx="1148030" cy="718992"/>
      </dsp:txXfrm>
    </dsp:sp>
    <dsp:sp modelId="{F5D7774D-CE5D-42CA-9D22-F1DACEBC65CB}">
      <dsp:nvSpPr>
        <dsp:cNvPr id="0" name=""/>
        <dsp:cNvSpPr/>
      </dsp:nvSpPr>
      <dsp:spPr>
        <a:xfrm>
          <a:off x="2294151" y="400498"/>
          <a:ext cx="3184096" cy="3184096"/>
        </a:xfrm>
        <a:custGeom>
          <a:avLst/>
          <a:gdLst/>
          <a:ahLst/>
          <a:cxnLst/>
          <a:rect l="0" t="0" r="0" b="0"/>
          <a:pathLst>
            <a:path>
              <a:moveTo>
                <a:pt x="168942" y="2305762"/>
              </a:moveTo>
              <a:arcTo wR="1592048" hR="1592048" stAng="9201924" swAng="1360053"/>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F8DFE9F-E37E-404C-B17F-09DFD4B114EC}">
      <dsp:nvSpPr>
        <dsp:cNvPr id="0" name=""/>
        <dsp:cNvSpPr/>
      </dsp:nvSpPr>
      <dsp:spPr>
        <a:xfrm>
          <a:off x="1759160" y="1102184"/>
          <a:ext cx="1225822" cy="79678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t>Replacement</a:t>
          </a:r>
          <a:endParaRPr lang="en-GB" sz="1200" b="1" kern="1200" dirty="0"/>
        </a:p>
      </dsp:txBody>
      <dsp:txXfrm>
        <a:off x="1798056" y="1141080"/>
        <a:ext cx="1148030" cy="718992"/>
      </dsp:txXfrm>
    </dsp:sp>
    <dsp:sp modelId="{68BC6AD9-692B-4D31-B7A3-3C6EB49DD42D}">
      <dsp:nvSpPr>
        <dsp:cNvPr id="0" name=""/>
        <dsp:cNvSpPr/>
      </dsp:nvSpPr>
      <dsp:spPr>
        <a:xfrm>
          <a:off x="2294151" y="400498"/>
          <a:ext cx="3184096" cy="3184096"/>
        </a:xfrm>
        <a:custGeom>
          <a:avLst/>
          <a:gdLst/>
          <a:ahLst/>
          <a:cxnLst/>
          <a:rect l="0" t="0" r="0" b="0"/>
          <a:pathLst>
            <a:path>
              <a:moveTo>
                <a:pt x="382911" y="556381"/>
              </a:moveTo>
              <a:arcTo wR="1592048" hR="1592048" stAng="13234870" swAng="1211961"/>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9750" cy="511175"/>
          </a:xfrm>
          <a:prstGeom prst="rect">
            <a:avLst/>
          </a:prstGeom>
        </p:spPr>
        <p:txBody>
          <a:bodyPr vert="horz" lIns="95088" tIns="47544" rIns="95088" bIns="47544" rtlCol="0"/>
          <a:lstStyle>
            <a:lvl1pPr algn="l" fontAlgn="auto">
              <a:spcBef>
                <a:spcPts val="0"/>
              </a:spcBef>
              <a:spcAft>
                <a:spcPts val="0"/>
              </a:spcAft>
              <a:defRPr sz="1200">
                <a:latin typeface="+mn-lt"/>
                <a:cs typeface="+mn-cs"/>
              </a:defRPr>
            </a:lvl1pPr>
          </a:lstStyle>
          <a:p>
            <a:pPr>
              <a:defRPr/>
            </a:pPr>
            <a:endParaRPr lang="en-GB" dirty="0"/>
          </a:p>
        </p:txBody>
      </p:sp>
      <p:sp>
        <p:nvSpPr>
          <p:cNvPr id="3" name="Date Placeholder 2"/>
          <p:cNvSpPr>
            <a:spLocks noGrp="1"/>
          </p:cNvSpPr>
          <p:nvPr>
            <p:ph type="dt" sz="quarter" idx="1"/>
          </p:nvPr>
        </p:nvSpPr>
        <p:spPr>
          <a:xfrm>
            <a:off x="4022725" y="0"/>
            <a:ext cx="3079750" cy="511175"/>
          </a:xfrm>
          <a:prstGeom prst="rect">
            <a:avLst/>
          </a:prstGeom>
        </p:spPr>
        <p:txBody>
          <a:bodyPr vert="horz" lIns="95088" tIns="47544" rIns="95088" bIns="47544" rtlCol="0"/>
          <a:lstStyle>
            <a:lvl1pPr algn="r" fontAlgn="auto">
              <a:spcBef>
                <a:spcPts val="0"/>
              </a:spcBef>
              <a:spcAft>
                <a:spcPts val="0"/>
              </a:spcAft>
              <a:defRPr sz="1200">
                <a:latin typeface="+mn-lt"/>
                <a:cs typeface="+mn-cs"/>
              </a:defRPr>
            </a:lvl1pPr>
          </a:lstStyle>
          <a:p>
            <a:pPr>
              <a:defRPr/>
            </a:pPr>
            <a:fld id="{76A2360F-9C50-4670-9BA6-19E685F93C67}" type="datetimeFigureOut">
              <a:rPr lang="en-US"/>
              <a:pPr>
                <a:defRPr/>
              </a:pPr>
              <a:t>2/3/2012</a:t>
            </a:fld>
            <a:endParaRPr lang="en-GB" dirty="0"/>
          </a:p>
        </p:txBody>
      </p:sp>
      <p:sp>
        <p:nvSpPr>
          <p:cNvPr id="4" name="Footer Placeholder 3"/>
          <p:cNvSpPr>
            <a:spLocks noGrp="1"/>
          </p:cNvSpPr>
          <p:nvPr>
            <p:ph type="ftr" sz="quarter" idx="2"/>
          </p:nvPr>
        </p:nvSpPr>
        <p:spPr>
          <a:xfrm>
            <a:off x="0" y="9721850"/>
            <a:ext cx="3079750" cy="511175"/>
          </a:xfrm>
          <a:prstGeom prst="rect">
            <a:avLst/>
          </a:prstGeom>
        </p:spPr>
        <p:txBody>
          <a:bodyPr vert="horz" lIns="95088" tIns="47544" rIns="95088" bIns="47544" rtlCol="0" anchor="b"/>
          <a:lstStyle>
            <a:lvl1pPr algn="l" fontAlgn="auto">
              <a:spcBef>
                <a:spcPts val="0"/>
              </a:spcBef>
              <a:spcAft>
                <a:spcPts val="0"/>
              </a:spcAft>
              <a:defRPr sz="1200">
                <a:latin typeface="+mn-lt"/>
                <a:cs typeface="+mn-cs"/>
              </a:defRPr>
            </a:lvl1pPr>
          </a:lstStyle>
          <a:p>
            <a:pPr>
              <a:defRPr/>
            </a:pPr>
            <a:endParaRPr lang="en-GB" dirty="0"/>
          </a:p>
        </p:txBody>
      </p:sp>
      <p:sp>
        <p:nvSpPr>
          <p:cNvPr id="5" name="Slide Number Placeholder 4"/>
          <p:cNvSpPr>
            <a:spLocks noGrp="1"/>
          </p:cNvSpPr>
          <p:nvPr>
            <p:ph type="sldNum" sz="quarter" idx="3"/>
          </p:nvPr>
        </p:nvSpPr>
        <p:spPr>
          <a:xfrm>
            <a:off x="4022725" y="9721850"/>
            <a:ext cx="3079750" cy="511175"/>
          </a:xfrm>
          <a:prstGeom prst="rect">
            <a:avLst/>
          </a:prstGeom>
        </p:spPr>
        <p:txBody>
          <a:bodyPr vert="horz" lIns="95088" tIns="47544" rIns="95088" bIns="47544" rtlCol="0" anchor="b"/>
          <a:lstStyle>
            <a:lvl1pPr algn="r" fontAlgn="auto">
              <a:spcBef>
                <a:spcPts val="0"/>
              </a:spcBef>
              <a:spcAft>
                <a:spcPts val="0"/>
              </a:spcAft>
              <a:defRPr sz="1200">
                <a:latin typeface="+mn-lt"/>
                <a:cs typeface="+mn-cs"/>
              </a:defRPr>
            </a:lvl1pPr>
          </a:lstStyle>
          <a:p>
            <a:pPr>
              <a:defRPr/>
            </a:pPr>
            <a:fld id="{D2C803B5-F4A6-4816-BFE7-44936596F24C}" type="slidenum">
              <a:rPr lang="en-GB"/>
              <a:pPr>
                <a:defRPr/>
              </a:pPr>
              <a:t>‹#›</a:t>
            </a:fld>
            <a:endParaRPr lang="en-GB" dirty="0"/>
          </a:p>
        </p:txBody>
      </p:sp>
    </p:spTree>
    <p:extLst>
      <p:ext uri="{BB962C8B-B14F-4D97-AF65-F5344CB8AC3E}">
        <p14:creationId xmlns:p14="http://schemas.microsoft.com/office/powerpoint/2010/main" val="1741868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3079750" cy="511175"/>
          </a:xfrm>
          <a:prstGeom prst="rect">
            <a:avLst/>
          </a:prstGeom>
          <a:noFill/>
          <a:ln>
            <a:noFill/>
          </a:ln>
        </p:spPr>
        <p:txBody>
          <a:bodyPr vert="horz" wrap="square" lIns="95088" tIns="47544" rIns="95088" bIns="47544" anchor="t" anchorCtr="0" compatLnSpc="1"/>
          <a:lstStyle>
            <a:lvl1pPr marL="0" marR="0" lvl="0" indent="0" algn="l" defTabSz="950885"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ＭＳ Ｐゴシック" pitchFamily="34"/>
                <a:cs typeface="+mn-cs"/>
              </a:defRPr>
            </a:lvl1pPr>
          </a:lstStyle>
          <a:p>
            <a:pPr>
              <a:defRPr/>
            </a:pPr>
            <a:endParaRPr dirty="0"/>
          </a:p>
        </p:txBody>
      </p:sp>
      <p:sp>
        <p:nvSpPr>
          <p:cNvPr id="3" name="Rectangle 3"/>
          <p:cNvSpPr txBox="1">
            <a:spLocks noGrp="1"/>
          </p:cNvSpPr>
          <p:nvPr>
            <p:ph type="dt" idx="1"/>
          </p:nvPr>
        </p:nvSpPr>
        <p:spPr>
          <a:xfrm>
            <a:off x="4022725" y="0"/>
            <a:ext cx="3079750" cy="511175"/>
          </a:xfrm>
          <a:prstGeom prst="rect">
            <a:avLst/>
          </a:prstGeom>
          <a:noFill/>
          <a:ln>
            <a:noFill/>
          </a:ln>
        </p:spPr>
        <p:txBody>
          <a:bodyPr vert="horz" wrap="square" lIns="95088" tIns="47544" rIns="95088" bIns="47544" anchor="t" anchorCtr="0" compatLnSpc="1"/>
          <a:lstStyle>
            <a:lvl1pPr marL="0" marR="0" lvl="0" indent="0" algn="r" defTabSz="950885"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ＭＳ Ｐゴシック" pitchFamily="34"/>
                <a:cs typeface="+mn-cs"/>
              </a:defRPr>
            </a:lvl1pPr>
          </a:lstStyle>
          <a:p>
            <a:pPr>
              <a:defRPr/>
            </a:pPr>
            <a:endParaRPr dirty="0"/>
          </a:p>
        </p:txBody>
      </p:sp>
      <p:sp>
        <p:nvSpPr>
          <p:cNvPr id="14340" name="Rectangle 4"/>
          <p:cNvSpPr>
            <a:spLocks noGrp="1" noRot="1" noChangeAspect="1"/>
          </p:cNvSpPr>
          <p:nvPr>
            <p:ph type="sldImg" idx="2"/>
          </p:nvPr>
        </p:nvSpPr>
        <p:spPr bwMode="auto">
          <a:xfrm>
            <a:off x="993775" y="768350"/>
            <a:ext cx="5116513" cy="3836988"/>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Rectangle 5"/>
          <p:cNvSpPr txBox="1">
            <a:spLocks noGrp="1"/>
          </p:cNvSpPr>
          <p:nvPr>
            <p:ph type="body" sz="quarter" idx="3"/>
          </p:nvPr>
        </p:nvSpPr>
        <p:spPr>
          <a:xfrm>
            <a:off x="709613" y="4862513"/>
            <a:ext cx="5684837" cy="4605337"/>
          </a:xfrm>
          <a:prstGeom prst="rect">
            <a:avLst/>
          </a:prstGeom>
          <a:noFill/>
          <a:ln>
            <a:noFill/>
          </a:ln>
        </p:spPr>
        <p:txBody>
          <a:bodyPr vert="horz" wrap="square" lIns="95088" tIns="47544" rIns="95088" bIns="47544"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txBox="1">
            <a:spLocks noGrp="1"/>
          </p:cNvSpPr>
          <p:nvPr>
            <p:ph type="ftr" sz="quarter" idx="4"/>
          </p:nvPr>
        </p:nvSpPr>
        <p:spPr>
          <a:xfrm>
            <a:off x="0" y="9721850"/>
            <a:ext cx="3079750" cy="511175"/>
          </a:xfrm>
          <a:prstGeom prst="rect">
            <a:avLst/>
          </a:prstGeom>
          <a:noFill/>
          <a:ln>
            <a:noFill/>
          </a:ln>
        </p:spPr>
        <p:txBody>
          <a:bodyPr vert="horz" wrap="square" lIns="95088" tIns="47544" rIns="95088" bIns="47544" anchor="b" anchorCtr="0" compatLnSpc="1"/>
          <a:lstStyle>
            <a:lvl1pPr marL="0" marR="0" lvl="0" indent="0" algn="l" defTabSz="950885"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ＭＳ Ｐゴシック" pitchFamily="34"/>
                <a:cs typeface="+mn-cs"/>
              </a:defRPr>
            </a:lvl1pPr>
          </a:lstStyle>
          <a:p>
            <a:pPr>
              <a:defRPr/>
            </a:pPr>
            <a:endParaRPr dirty="0"/>
          </a:p>
        </p:txBody>
      </p:sp>
      <p:sp>
        <p:nvSpPr>
          <p:cNvPr id="7" name="Rectangle 7"/>
          <p:cNvSpPr txBox="1">
            <a:spLocks noGrp="1"/>
          </p:cNvSpPr>
          <p:nvPr>
            <p:ph type="sldNum" sz="quarter" idx="5"/>
          </p:nvPr>
        </p:nvSpPr>
        <p:spPr>
          <a:xfrm>
            <a:off x="4022725" y="9721850"/>
            <a:ext cx="3079750" cy="511175"/>
          </a:xfrm>
          <a:prstGeom prst="rect">
            <a:avLst/>
          </a:prstGeom>
          <a:noFill/>
          <a:ln>
            <a:noFill/>
          </a:ln>
        </p:spPr>
        <p:txBody>
          <a:bodyPr vert="horz" wrap="square" lIns="95088" tIns="47544" rIns="95088" bIns="47544" anchor="b" anchorCtr="0" compatLnSpc="1"/>
          <a:lstStyle>
            <a:lvl1pPr marL="0" marR="0" lvl="0" indent="0" algn="r" defTabSz="950885"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34"/>
                <a:ea typeface="ＭＳ Ｐゴシック" pitchFamily="34"/>
                <a:cs typeface="+mn-cs"/>
              </a:defRPr>
            </a:lvl1pPr>
          </a:lstStyle>
          <a:p>
            <a:pPr>
              <a:defRPr/>
            </a:pPr>
            <a:fld id="{4EDFD308-D9AA-4021-8AD7-452A434D71BA}" type="slidenum">
              <a:rPr/>
              <a:pPr>
                <a:defRPr/>
              </a:pPr>
              <a:t>‹#›</a:t>
            </a:fld>
            <a:endParaRPr dirty="0"/>
          </a:p>
        </p:txBody>
      </p:sp>
    </p:spTree>
    <p:extLst>
      <p:ext uri="{BB962C8B-B14F-4D97-AF65-F5344CB8AC3E}">
        <p14:creationId xmlns:p14="http://schemas.microsoft.com/office/powerpoint/2010/main" val="2932889479"/>
      </p:ext>
    </p:extLst>
  </p:cSld>
  <p:clrMap bg1="lt1" tx1="dk1" bg2="lt2" tx2="dk2" accent1="accent1" accent2="accent2" accent3="accent3" accent4="accent4" accent5="accent5" accent6="accent6" hlink="hlink" folHlink="folHlink"/>
  <p:notesStyle>
    <a:lvl1pPr algn="l" rtl="0" eaLnBrk="0" fontAlgn="base" hangingPunct="0">
      <a:spcBef>
        <a:spcPts val="400"/>
      </a:spcBef>
      <a:spcAft>
        <a:spcPct val="0"/>
      </a:spcAft>
      <a:defRPr lang="en-US" sz="1200" kern="1200">
        <a:solidFill>
          <a:srgbClr val="000000"/>
        </a:solidFill>
        <a:latin typeface="Arial" pitchFamily="34"/>
        <a:ea typeface="ＭＳ Ｐゴシック" pitchFamily="34"/>
        <a:cs typeface="ＭＳ Ｐゴシック"/>
      </a:defRPr>
    </a:lvl1pPr>
    <a:lvl2pPr marL="457200" lvl="1" algn="l" rtl="0" eaLnBrk="0" fontAlgn="base" hangingPunct="0">
      <a:spcBef>
        <a:spcPts val="400"/>
      </a:spcBef>
      <a:spcAft>
        <a:spcPct val="0"/>
      </a:spcAft>
      <a:defRPr lang="en-US" sz="1200" kern="1200">
        <a:solidFill>
          <a:srgbClr val="000000"/>
        </a:solidFill>
        <a:latin typeface="Arial" pitchFamily="34"/>
        <a:ea typeface="ＭＳ Ｐゴシック" pitchFamily="34"/>
        <a:cs typeface="ＭＳ Ｐゴシック"/>
      </a:defRPr>
    </a:lvl2pPr>
    <a:lvl3pPr marL="914400" lvl="2" algn="l" rtl="0" eaLnBrk="0" fontAlgn="base" hangingPunct="0">
      <a:spcBef>
        <a:spcPts val="400"/>
      </a:spcBef>
      <a:spcAft>
        <a:spcPct val="0"/>
      </a:spcAft>
      <a:defRPr lang="en-US" sz="1200" kern="1200">
        <a:solidFill>
          <a:srgbClr val="000000"/>
        </a:solidFill>
        <a:latin typeface="Arial" pitchFamily="34"/>
        <a:ea typeface="ＭＳ Ｐゴシック" pitchFamily="34"/>
        <a:cs typeface="ＭＳ Ｐゴシック"/>
      </a:defRPr>
    </a:lvl3pPr>
    <a:lvl4pPr marL="1371600" lvl="3" algn="l" rtl="0" eaLnBrk="0" fontAlgn="base" hangingPunct="0">
      <a:spcBef>
        <a:spcPts val="400"/>
      </a:spcBef>
      <a:spcAft>
        <a:spcPct val="0"/>
      </a:spcAft>
      <a:defRPr lang="en-US" sz="1200" kern="1200">
        <a:solidFill>
          <a:srgbClr val="000000"/>
        </a:solidFill>
        <a:latin typeface="Arial" pitchFamily="34"/>
        <a:ea typeface="ＭＳ Ｐゴシック" pitchFamily="34"/>
        <a:cs typeface="ＭＳ Ｐゴシック"/>
      </a:defRPr>
    </a:lvl4pPr>
    <a:lvl5pPr marL="1828800" lvl="4" algn="l" rtl="0" eaLnBrk="0" fontAlgn="base" hangingPunct="0">
      <a:spcBef>
        <a:spcPts val="400"/>
      </a:spcBef>
      <a:spcAft>
        <a:spcPct val="0"/>
      </a:spcAft>
      <a:defRPr lang="en-US" sz="1200" kern="1200">
        <a:solidFill>
          <a:srgbClr val="000000"/>
        </a:solidFill>
        <a:latin typeface="Arial" pitchFamily="34"/>
        <a:ea typeface="ＭＳ Ｐゴシック" pitchFamily="34"/>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1</a:t>
            </a:fld>
            <a:endParaRPr lang="en-GB" dirty="0"/>
          </a:p>
        </p:txBody>
      </p:sp>
    </p:spTree>
    <p:extLst>
      <p:ext uri="{BB962C8B-B14F-4D97-AF65-F5344CB8AC3E}">
        <p14:creationId xmlns:p14="http://schemas.microsoft.com/office/powerpoint/2010/main" val="266457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12</a:t>
            </a:fld>
            <a:endParaRPr lang="en-GB" dirty="0"/>
          </a:p>
        </p:txBody>
      </p:sp>
    </p:spTree>
    <p:extLst>
      <p:ext uri="{BB962C8B-B14F-4D97-AF65-F5344CB8AC3E}">
        <p14:creationId xmlns:p14="http://schemas.microsoft.com/office/powerpoint/2010/main" val="316188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400"/>
              </a:spcBef>
              <a:spcAft>
                <a:spcPct val="0"/>
              </a:spcAft>
              <a:buClrTx/>
              <a:buSzTx/>
              <a:buFontTx/>
              <a:buNone/>
              <a:tabLst/>
              <a:defRPr/>
            </a:pPr>
            <a:r>
              <a:rPr lang="en-GB" smtClean="0"/>
              <a:t>Highlight that hand-outs</a:t>
            </a:r>
            <a:r>
              <a:rPr lang="en-GB" baseline="0" smtClean="0"/>
              <a:t> will be provided and this will list the relevant legislation and standards which are covered in the presentation</a:t>
            </a:r>
            <a:endParaRPr lang="en-GB" smtClean="0"/>
          </a:p>
          <a:p>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solidFill>
                  <a:prstClr val="black"/>
                </a:solidFill>
              </a:rPr>
              <a:pPr>
                <a:defRPr/>
              </a:pPr>
              <a:t>2</a:t>
            </a:fld>
            <a:endParaRPr lang="en-GB" dirty="0">
              <a:solidFill>
                <a:prstClr val="black"/>
              </a:solidFill>
            </a:endParaRPr>
          </a:p>
        </p:txBody>
      </p:sp>
    </p:spTree>
    <p:extLst>
      <p:ext uri="{BB962C8B-B14F-4D97-AF65-F5344CB8AC3E}">
        <p14:creationId xmlns:p14="http://schemas.microsoft.com/office/powerpoint/2010/main" val="266457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that there</a:t>
            </a:r>
            <a:r>
              <a:rPr lang="en-GB" baseline="0" dirty="0" smtClean="0"/>
              <a:t> is legal obligation to ensure that the lifts/escalators and buildings which we manage and operate need to be safe and fit for purpose. The type of user, building and environment may all impact on the safety of the equipment.</a:t>
            </a:r>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3</a:t>
            </a:fld>
            <a:endParaRPr lang="en-GB" dirty="0"/>
          </a:p>
        </p:txBody>
      </p:sp>
    </p:spTree>
    <p:extLst>
      <p:ext uri="{BB962C8B-B14F-4D97-AF65-F5344CB8AC3E}">
        <p14:creationId xmlns:p14="http://schemas.microsoft.com/office/powerpoint/2010/main" val="2664576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that</a:t>
            </a:r>
            <a:r>
              <a:rPr lang="en-GB" baseline="0" dirty="0" smtClean="0"/>
              <a:t> designers, importers, manufacturers and suppliers all have a statutory obligation to ensure the safety of the equipment which they design or supply. Reasonably steps must be taken to understand how the equipment will be used and its intended application.</a:t>
            </a:r>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4</a:t>
            </a:fld>
            <a:endParaRPr lang="en-GB" dirty="0"/>
          </a:p>
        </p:txBody>
      </p:sp>
    </p:spTree>
    <p:extLst>
      <p:ext uri="{BB962C8B-B14F-4D97-AF65-F5344CB8AC3E}">
        <p14:creationId xmlns:p14="http://schemas.microsoft.com/office/powerpoint/2010/main" val="26645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Summary</a:t>
            </a:r>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5</a:t>
            </a:fld>
            <a:endParaRPr lang="en-GB" dirty="0"/>
          </a:p>
        </p:txBody>
      </p:sp>
    </p:spTree>
    <p:extLst>
      <p:ext uri="{BB962C8B-B14F-4D97-AF65-F5344CB8AC3E}">
        <p14:creationId xmlns:p14="http://schemas.microsoft.com/office/powerpoint/2010/main" val="398818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that design co-ordination and co-operation</a:t>
            </a:r>
            <a:r>
              <a:rPr lang="en-GB" baseline="0" dirty="0" smtClean="0"/>
              <a:t> with others involved in the process can avoid unforeseen risks from arising at a later stage.</a:t>
            </a:r>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6</a:t>
            </a:fld>
            <a:endParaRPr lang="en-GB" dirty="0"/>
          </a:p>
        </p:txBody>
      </p:sp>
    </p:spTree>
    <p:extLst>
      <p:ext uri="{BB962C8B-B14F-4D97-AF65-F5344CB8AC3E}">
        <p14:creationId xmlns:p14="http://schemas.microsoft.com/office/powerpoint/2010/main" val="4016151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 that it is essential to understanding the risks</a:t>
            </a:r>
            <a:r>
              <a:rPr lang="en-GB" baseline="0" dirty="0" smtClean="0"/>
              <a:t> associated with construction sites to allow effective co-ordination and to avoid simple hazards which could otherwise be avoided. MHSWR and CDM </a:t>
            </a:r>
            <a:r>
              <a:rPr lang="en-GB" baseline="0" dirty="0" err="1" smtClean="0"/>
              <a:t>regs</a:t>
            </a:r>
            <a:r>
              <a:rPr lang="en-GB" baseline="0" dirty="0" smtClean="0"/>
              <a:t> place and obligation on clients to ensure that correct procedures are in place to ensure the safety of employees and members of the public. </a:t>
            </a:r>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9</a:t>
            </a:fld>
            <a:endParaRPr lang="en-GB" dirty="0"/>
          </a:p>
        </p:txBody>
      </p:sp>
    </p:spTree>
    <p:extLst>
      <p:ext uri="{BB962C8B-B14F-4D97-AF65-F5344CB8AC3E}">
        <p14:creationId xmlns:p14="http://schemas.microsoft.com/office/powerpoint/2010/main" val="88127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10</a:t>
            </a:fld>
            <a:endParaRPr lang="en-GB" dirty="0"/>
          </a:p>
        </p:txBody>
      </p:sp>
    </p:spTree>
    <p:extLst>
      <p:ext uri="{BB962C8B-B14F-4D97-AF65-F5344CB8AC3E}">
        <p14:creationId xmlns:p14="http://schemas.microsoft.com/office/powerpoint/2010/main" val="304864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400"/>
              </a:spcBef>
              <a:spcAft>
                <a:spcPct val="0"/>
              </a:spcAft>
              <a:buClrTx/>
              <a:buSzTx/>
              <a:buFontTx/>
              <a:buNone/>
              <a:tabLst/>
              <a:defRPr/>
            </a:pPr>
            <a:r>
              <a:rPr lang="en-GB" dirty="0" smtClean="0"/>
              <a:t>Planning, organising,</a:t>
            </a:r>
            <a:r>
              <a:rPr lang="en-GB" baseline="0" dirty="0" smtClean="0"/>
              <a:t> control and monitoring are fundamental requirements of any health and safety management system and each element requires the necessary resources to be effective. Highlight that there’s no point in setting unrealistic goals which are not achievable and pose additional risk to those responsible for delivering the end service or product and ultimately the user.</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4EDFD308-D9AA-4021-8AD7-452A434D71BA}" type="slidenum">
              <a:rPr lang="en-GB" smtClean="0"/>
              <a:pPr>
                <a:defRPr/>
              </a:pPr>
              <a:t>11</a:t>
            </a:fld>
            <a:endParaRPr lang="en-GB" dirty="0"/>
          </a:p>
        </p:txBody>
      </p:sp>
    </p:spTree>
    <p:extLst>
      <p:ext uri="{BB962C8B-B14F-4D97-AF65-F5344CB8AC3E}">
        <p14:creationId xmlns:p14="http://schemas.microsoft.com/office/powerpoint/2010/main" val="417873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032"/>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2316057051"/>
      </p:ext>
    </p:extLst>
  </p:cSld>
  <p:clrMapOvr>
    <a:masterClrMapping/>
  </p:clrMapOvr>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42569471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1196977"/>
            <a:ext cx="1943100" cy="4899026"/>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684208" y="1196977"/>
            <a:ext cx="5678488" cy="4899026"/>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41460658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685800" y="2362196"/>
            <a:ext cx="3810003" cy="37337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4648196" y="2362196"/>
            <a:ext cx="3810003" cy="37337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403571368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lipArt Placeholder 2"/>
          <p:cNvSpPr txBox="1">
            <a:spLocks noGrp="1"/>
          </p:cNvSpPr>
          <p:nvPr>
            <p:ph type="pic" idx="4294967295"/>
          </p:nvPr>
        </p:nvSpPr>
        <p:spPr>
          <a:xfrm>
            <a:off x="685800" y="2362196"/>
            <a:ext cx="3810003" cy="3733796"/>
          </a:xfrm>
        </p:spPr>
        <p:txBody>
          <a:bodyPr/>
          <a:lstStyle>
            <a:lvl1pPr>
              <a:defRPr lang="en-GB"/>
            </a:lvl1pPr>
          </a:lstStyle>
          <a:p>
            <a:pPr lvl="0"/>
            <a:endParaRPr lang="en-GB" noProof="0" dirty="0"/>
          </a:p>
        </p:txBody>
      </p:sp>
      <p:sp>
        <p:nvSpPr>
          <p:cNvPr id="4" name="Text Placeholder 3"/>
          <p:cNvSpPr txBox="1">
            <a:spLocks noGrp="1"/>
          </p:cNvSpPr>
          <p:nvPr>
            <p:ph type="body" idx="2"/>
          </p:nvPr>
        </p:nvSpPr>
        <p:spPr>
          <a:xfrm>
            <a:off x="4648196" y="2362196"/>
            <a:ext cx="3810003" cy="373379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6774104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2086999934"/>
      </p:ext>
    </p:extLst>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endParaRPr lang="en-GB"/>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7112104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685800" y="2362196"/>
            <a:ext cx="3810003" cy="3733796"/>
          </a:xfrm>
        </p:spPr>
        <p:txBody>
          <a:bodyPr/>
          <a:lstStyle>
            <a:lvl1pPr>
              <a:spcBef>
                <a:spcPts val="700"/>
              </a:spcBef>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4648196" y="2362196"/>
            <a:ext cx="3810003" cy="3733796"/>
          </a:xfrm>
        </p:spPr>
        <p:txBody>
          <a:bodyPr/>
          <a:lstStyle>
            <a:lvl1pPr>
              <a:spcBef>
                <a:spcPts val="700"/>
              </a:spcBef>
              <a:defRPr sz="2800"/>
            </a:lvl1pPr>
            <a:lvl2pPr>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18465345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457200" y="1535113"/>
            <a:ext cx="4040184" cy="639759"/>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4645023" y="1535113"/>
            <a:ext cx="4041776" cy="639759"/>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31509961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10653205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39881777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endParaRPr lang="en-GB"/>
          </a:p>
        </p:txBody>
      </p:sp>
      <p:sp>
        <p:nvSpPr>
          <p:cNvPr id="3" name="Content Placeholder 2"/>
          <p:cNvSpPr txBox="1">
            <a:spLocks noGrp="1"/>
          </p:cNvSpPr>
          <p:nvPr>
            <p:ph idx="1"/>
          </p:nvPr>
        </p:nvSpPr>
        <p:spPr>
          <a:xfrm>
            <a:off x="3575047" y="273048"/>
            <a:ext cx="5111752" cy="5853110"/>
          </a:xfrm>
        </p:spPr>
        <p:txBody>
          <a:bodyPr/>
          <a:lstStyle>
            <a:lvl1pPr>
              <a:spcBef>
                <a:spcPts val="800"/>
              </a:spcBef>
              <a:defRPr sz="3200"/>
            </a:lvl1pPr>
            <a:lvl2pPr>
              <a:spcBef>
                <a:spcPts val="700"/>
              </a:spcBef>
              <a:defRPr sz="2800"/>
            </a:lvl2pPr>
            <a:lvl3pPr>
              <a:defRPr sz="2400"/>
            </a:lvl3pPr>
            <a:lvl4pPr>
              <a:spcBef>
                <a:spcPts val="500"/>
              </a:spcBef>
              <a:defRPr sz="2000"/>
            </a:lvl4pPr>
            <a:lvl5pPr>
              <a:spcBef>
                <a:spcPts val="5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19203178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endParaRPr lang="en-GB"/>
          </a:p>
        </p:txBody>
      </p:sp>
      <p:sp>
        <p:nvSpPr>
          <p:cNvPr id="3" name="Picture Placeholder 2"/>
          <p:cNvSpPr txBox="1">
            <a:spLocks noGrp="1"/>
          </p:cNvSpPr>
          <p:nvPr>
            <p:ph type="pic" idx="1"/>
          </p:nvPr>
        </p:nvSpPr>
        <p:spPr>
          <a:xfrm>
            <a:off x="1792288" y="612776"/>
            <a:ext cx="5486400" cy="4114800"/>
          </a:xfrm>
        </p:spPr>
        <p:txBody>
          <a:bodyPr/>
          <a:lstStyle>
            <a:lvl1pPr marL="0" indent="0">
              <a:spcBef>
                <a:spcPts val="800"/>
              </a:spcBef>
              <a:buNone/>
              <a:defRPr lang="en-GB" sz="3200"/>
            </a:lvl1pPr>
          </a:lstStyle>
          <a:p>
            <a:pPr lvl="0"/>
            <a:endParaRPr lang="en-GB" noProof="0" dirty="0"/>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10"/>
          </p:nvPr>
        </p:nvSpPr>
        <p:spPr>
          <a:ln/>
        </p:spPr>
        <p:txBody>
          <a:bodyPr/>
          <a:lstStyle>
            <a:lvl1pPr>
              <a:defRPr/>
            </a:lvl1pPr>
          </a:lstStyle>
          <a:p>
            <a:pPr>
              <a:defRPr/>
            </a:pPr>
            <a:endParaRPr dirty="0"/>
          </a:p>
        </p:txBody>
      </p:sp>
    </p:spTree>
    <p:extLst>
      <p:ext uri="{BB962C8B-B14F-4D97-AF65-F5344CB8AC3E}">
        <p14:creationId xmlns:p14="http://schemas.microsoft.com/office/powerpoint/2010/main" val="28745737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r:link="rId16"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txBox="1">
            <a:spLocks noGrp="1"/>
          </p:cNvSpPr>
          <p:nvPr>
            <p:ph type="title"/>
          </p:nvPr>
        </p:nvSpPr>
        <p:spPr bwMode="auto">
          <a:xfrm>
            <a:off x="684213" y="1196975"/>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27" name="Rectangle 3"/>
          <p:cNvSpPr txBox="1">
            <a:spLocks noGrp="1"/>
          </p:cNvSpPr>
          <p:nvPr>
            <p:ph type="body" idx="1"/>
          </p:nvPr>
        </p:nvSpPr>
        <p:spPr bwMode="auto">
          <a:xfrm>
            <a:off x="685800" y="23622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Rectangle 4"/>
          <p:cNvSpPr txBox="1">
            <a:spLocks noGrp="1"/>
          </p:cNvSpPr>
          <p:nvPr>
            <p:ph type="dt" sz="half" idx="2"/>
          </p:nvPr>
        </p:nvSpPr>
        <p:spPr>
          <a:xfrm>
            <a:off x="685800" y="6248400"/>
            <a:ext cx="28956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0">
              <a:lnSpc>
                <a:spcPct val="100000"/>
              </a:lnSpc>
              <a:spcBef>
                <a:spcPts val="0"/>
              </a:spcBef>
              <a:spcAft>
                <a:spcPts val="0"/>
              </a:spcAft>
              <a:buNone/>
              <a:tabLst/>
              <a:defRPr lang="en-GB" sz="1400" b="0" i="0" u="none" strike="noStrike" kern="1200" cap="none" spc="0" baseline="0">
                <a:solidFill>
                  <a:srgbClr val="000000"/>
                </a:solidFill>
                <a:uFillTx/>
                <a:latin typeface="Arial" pitchFamily="34"/>
                <a:ea typeface="ＭＳ Ｐゴシック" pitchFamily="34"/>
                <a:cs typeface="+mn-cs"/>
              </a:defRPr>
            </a:lvl1pPr>
          </a:lstStyle>
          <a:p>
            <a:pPr>
              <a:defRPr/>
            </a:pPr>
            <a:endParaRPr dirty="0"/>
          </a:p>
        </p:txBody>
      </p:sp>
    </p:spTree>
  </p:cSld>
  <p:clrMap bg1="lt1" tx1="dk1" bg2="lt2" tx2="dk2" accent1="accent1" accent2="accent2" accent3="accent3" accent4="accent4" accent5="accent5" accent6="accent6" hlink="hlink" folHlink="folHlink"/>
  <p:sldLayoutIdLst>
    <p:sldLayoutId id="2147483886"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txStyles>
    <p:titleStyle>
      <a:lvl1pPr algn="ctr" rtl="0" eaLnBrk="0" fontAlgn="base" hangingPunct="0">
        <a:spcBef>
          <a:spcPct val="0"/>
        </a:spcBef>
        <a:spcAft>
          <a:spcPct val="0"/>
        </a:spcAft>
        <a:defRPr lang="en-US" sz="3300">
          <a:solidFill>
            <a:srgbClr val="003E7A"/>
          </a:solidFill>
          <a:latin typeface="Arial"/>
          <a:ea typeface="ＭＳ Ｐゴシック"/>
          <a:cs typeface="ＭＳ Ｐゴシック"/>
        </a:defRPr>
      </a:lvl1pPr>
      <a:lvl2pPr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2pPr>
      <a:lvl3pPr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3pPr>
      <a:lvl4pPr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4pPr>
      <a:lvl5pPr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5pPr>
      <a:lvl6pPr marL="457200"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6pPr>
      <a:lvl7pPr marL="914400"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7pPr>
      <a:lvl8pPr marL="1371600"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8pPr>
      <a:lvl9pPr marL="1828800" algn="ctr" rtl="0" eaLnBrk="0" fontAlgn="base" hangingPunct="0">
        <a:spcBef>
          <a:spcPct val="0"/>
        </a:spcBef>
        <a:spcAft>
          <a:spcPct val="0"/>
        </a:spcAft>
        <a:defRPr sz="3300">
          <a:solidFill>
            <a:srgbClr val="003E7A"/>
          </a:solidFill>
          <a:latin typeface="Arial" pitchFamily="34" charset="0"/>
          <a:ea typeface="ＭＳ Ｐゴシック"/>
          <a:cs typeface="ＭＳ Ｐゴシック"/>
        </a:defRPr>
      </a:lvl9pPr>
    </p:titleStyle>
    <p:bodyStyle>
      <a:lvl1pPr marL="342900" indent="-3429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1pPr>
      <a:lvl2pPr marL="742950" lvl="1" indent="-28575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a:ea typeface="ＭＳ Ｐゴシック"/>
          <a:cs typeface="ＭＳ Ｐゴシック"/>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wmv"/><Relationship Id="rId1" Type="http://schemas.openxmlformats.org/officeDocument/2006/relationships/video" Target="NULL" TargetMode="Externa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3.pn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wmv"/><Relationship Id="rId7" Type="http://schemas.openxmlformats.org/officeDocument/2006/relationships/image" Target="../media/image5.jpeg"/><Relationship Id="rId2" Type="http://schemas.microsoft.com/office/2007/relationships/media" Target="../media/media3.wmv"/><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aphicFrame>
        <p:nvGraphicFramePr>
          <p:cNvPr id="8" name="Content Placeholder 1"/>
          <p:cNvGraphicFramePr>
            <a:graphicFrameLocks/>
          </p:cNvGraphicFramePr>
          <p:nvPr>
            <p:extLst>
              <p:ext uri="{D42A27DB-BD31-4B8C-83A1-F6EECF244321}">
                <p14:modId xmlns:p14="http://schemas.microsoft.com/office/powerpoint/2010/main" val="542079301"/>
              </p:ext>
            </p:extLst>
          </p:nvPr>
        </p:nvGraphicFramePr>
        <p:xfrm>
          <a:off x="683568" y="2287488"/>
          <a:ext cx="77724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4"/>
          <p:cNvGrpSpPr>
            <a:grpSpLocks/>
          </p:cNvGrpSpPr>
          <p:nvPr/>
        </p:nvGrpSpPr>
        <p:grpSpPr bwMode="auto">
          <a:xfrm>
            <a:off x="7341567" y="1412776"/>
            <a:ext cx="1225550" cy="825501"/>
            <a:chOff x="3273288" y="41002"/>
            <a:chExt cx="1225822" cy="825200"/>
          </a:xfrm>
        </p:grpSpPr>
        <p:sp>
          <p:nvSpPr>
            <p:cNvPr id="14" name="Rounded Rectangle 13"/>
            <p:cNvSpPr/>
            <p:nvPr/>
          </p:nvSpPr>
          <p:spPr>
            <a:xfrm>
              <a:off x="3273288" y="69566"/>
              <a:ext cx="1225822" cy="79663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Design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1">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2508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2000" dirty="0">
              <a:solidFill>
                <a:srgbClr val="002060"/>
              </a:solidFill>
            </a:endParaRPr>
          </a:p>
          <a:p>
            <a:pPr marL="2812" lvl="1" indent="0" eaLnBrk="1">
              <a:spcBef>
                <a:spcPts val="1200"/>
              </a:spcBef>
              <a:buFontTx/>
              <a:buNone/>
              <a:defRPr/>
            </a:pPr>
            <a:endParaRPr lang="en-GB" sz="2000" dirty="0" smtClean="0">
              <a:solidFill>
                <a:srgbClr val="002060"/>
              </a:solidFill>
            </a:endParaRPr>
          </a:p>
          <a:p>
            <a:pPr lvl="1" eaLnBrk="1">
              <a:spcBef>
                <a:spcPts val="1200"/>
              </a:spcBef>
              <a:buFont typeface="Arial" charset="0"/>
              <a:buChar char="•"/>
              <a:defRPr/>
            </a:pPr>
            <a:endParaRPr lang="en-GB" sz="1800" dirty="0" smtClean="0"/>
          </a:p>
        </p:txBody>
      </p:sp>
      <p:sp>
        <p:nvSpPr>
          <p:cNvPr id="15" name="Content Placeholder 2"/>
          <p:cNvSpPr txBox="1">
            <a:spLocks/>
          </p:cNvSpPr>
          <p:nvPr/>
        </p:nvSpPr>
        <p:spPr>
          <a:xfrm>
            <a:off x="4032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Realistic programme timescales which allow sufficient time for the installation</a:t>
            </a:r>
          </a:p>
          <a:p>
            <a:pPr marL="2812" lvl="1" indent="0" eaLnBrk="1">
              <a:spcBef>
                <a:spcPts val="1200"/>
              </a:spcBef>
              <a:buNone/>
              <a:defRPr/>
            </a:pPr>
            <a:endParaRPr lang="en-GB" sz="1800" dirty="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2052" name="Picture 4" descr="http://www.amazing-architecture.com/wp-content/uploads/2009/12/x5cmc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1720" y="2956999"/>
            <a:ext cx="4680520" cy="3107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93714" y="2924944"/>
            <a:ext cx="3996531" cy="400110"/>
          </a:xfrm>
          <a:prstGeom prst="rect">
            <a:avLst/>
          </a:prstGeom>
          <a:solidFill>
            <a:schemeClr val="bg1"/>
          </a:solidFill>
        </p:spPr>
        <p:txBody>
          <a:bodyPr wrap="square" rtlCol="0">
            <a:spAutoFit/>
          </a:bodyPr>
          <a:lstStyle/>
          <a:p>
            <a:pPr marL="360000" eaLnBrk="1">
              <a:spcBef>
                <a:spcPts val="1200"/>
              </a:spcBef>
            </a:pPr>
            <a:r>
              <a:rPr lang="en-GB" sz="2000" dirty="0" smtClean="0">
                <a:solidFill>
                  <a:srgbClr val="002060"/>
                </a:solidFill>
              </a:rPr>
              <a:t>Opening tomorrow at </a:t>
            </a:r>
            <a:r>
              <a:rPr lang="en-GB" sz="2000" dirty="0" err="1" smtClean="0">
                <a:solidFill>
                  <a:srgbClr val="002060"/>
                </a:solidFill>
              </a:rPr>
              <a:t>9am</a:t>
            </a:r>
            <a:endParaRPr lang="en-GB" sz="2000" dirty="0" smtClean="0">
              <a:solidFill>
                <a:srgbClr val="002060"/>
              </a:solidFill>
            </a:endParaRPr>
          </a:p>
        </p:txBody>
      </p:sp>
    </p:spTree>
    <p:extLst>
      <p:ext uri="{BB962C8B-B14F-4D97-AF65-F5344CB8AC3E}">
        <p14:creationId xmlns:p14="http://schemas.microsoft.com/office/powerpoint/2010/main" val="2825149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2508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2000" dirty="0">
              <a:solidFill>
                <a:srgbClr val="002060"/>
              </a:solidFill>
            </a:endParaRPr>
          </a:p>
          <a:p>
            <a:pPr marL="2812" lvl="1" indent="0" eaLnBrk="1">
              <a:spcBef>
                <a:spcPts val="1200"/>
              </a:spcBef>
              <a:buFontTx/>
              <a:buNone/>
              <a:defRPr/>
            </a:pPr>
            <a:endParaRPr lang="en-GB" sz="2000" dirty="0" smtClean="0">
              <a:solidFill>
                <a:srgbClr val="002060"/>
              </a:solidFill>
            </a:endParaRPr>
          </a:p>
          <a:p>
            <a:pPr lvl="1" eaLnBrk="1">
              <a:spcBef>
                <a:spcPts val="1200"/>
              </a:spcBef>
              <a:buFont typeface="Arial" charset="0"/>
              <a:buChar char="•"/>
              <a:defRPr/>
            </a:pPr>
            <a:endParaRPr lang="en-GB" sz="1800" dirty="0" smtClean="0"/>
          </a:p>
        </p:txBody>
      </p:sp>
      <p:sp>
        <p:nvSpPr>
          <p:cNvPr id="15" name="Content Placeholder 2"/>
          <p:cNvSpPr txBox="1">
            <a:spLocks/>
          </p:cNvSpPr>
          <p:nvPr/>
        </p:nvSpPr>
        <p:spPr>
          <a:xfrm>
            <a:off x="4032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Well in that case here is your lift, all tested and ready to </a:t>
            </a:r>
            <a:r>
              <a:rPr lang="en-GB" sz="1800" dirty="0" smtClean="0">
                <a:solidFill>
                  <a:srgbClr val="002060"/>
                </a:solidFill>
              </a:rPr>
              <a:t>go</a:t>
            </a:r>
            <a:endParaRPr lang="en-GB" sz="1800" dirty="0" smtClean="0">
              <a:solidFill>
                <a:srgbClr val="002060"/>
              </a:solidFill>
            </a:endParaRPr>
          </a:p>
          <a:p>
            <a:pPr marL="2812" lvl="1" indent="0" eaLnBrk="1">
              <a:spcBef>
                <a:spcPts val="1200"/>
              </a:spcBef>
              <a:buNone/>
              <a:defRPr/>
            </a:pPr>
            <a:endParaRPr lang="en-GB" sz="1800" dirty="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3808" y="2993635"/>
            <a:ext cx="3024336" cy="310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403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7171"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7"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Explicit testing and commissioning procedures</a:t>
            </a:r>
          </a:p>
          <a:p>
            <a:pPr lvl="1" eaLnBrk="1">
              <a:spcBef>
                <a:spcPts val="1200"/>
              </a:spcBef>
              <a:buFont typeface="Arial" charset="0"/>
              <a:buChar char="•"/>
              <a:defRPr/>
            </a:pPr>
            <a:endParaRPr lang="en-GB" sz="1800"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1325" y="3236976"/>
            <a:ext cx="6376887" cy="29449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752" y="4293096"/>
            <a:ext cx="291098" cy="27072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4603" y="5805264"/>
            <a:ext cx="291098" cy="270721"/>
          </a:xfrm>
          <a:prstGeom prst="rect">
            <a:avLst/>
          </a:prstGeom>
        </p:spPr>
      </p:pic>
    </p:spTree>
    <p:extLst>
      <p:ext uri="{BB962C8B-B14F-4D97-AF65-F5344CB8AC3E}">
        <p14:creationId xmlns:p14="http://schemas.microsoft.com/office/powerpoint/2010/main" val="2048329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91680" y="2736000"/>
            <a:ext cx="5760000" cy="334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7171"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7"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a:solidFill>
                  <a:srgbClr val="002060"/>
                </a:solidFill>
              </a:rPr>
              <a:t>Final validation and certification to demonstrate legislative compliance</a:t>
            </a:r>
          </a:p>
          <a:p>
            <a:pPr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2454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7171"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7"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CE marks should be displayed once all the other testing and commissioning procedures have been completed and the lift complies fully with current </a:t>
            </a:r>
            <a:r>
              <a:rPr lang="en-GB" sz="1800" dirty="0" smtClean="0">
                <a:solidFill>
                  <a:srgbClr val="002060"/>
                </a:solidFill>
              </a:rPr>
              <a:t>legislation</a:t>
            </a: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8" name="Picture 8" descr="http://www.bis.gov.uk/policies/business-sectors/environmental-and-product-regulations/product-regulation/~/media/BISCore/business-sectors/images/Environment%20and%20tech%20regs/ce-mark.ashx?w=344&amp;h=202&amp;a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019" y="3665190"/>
            <a:ext cx="32766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allanj\Documents\Surveys &amp; Reports\Scottish Courts Audits\Supreme Court - Parliament Square\Judges Lift Excequer Wing - 02.06.11\photos\IMG_00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960" y="3141439"/>
            <a:ext cx="2214071" cy="2951857"/>
          </a:xfrm>
          <a:prstGeom prst="rect">
            <a:avLst/>
          </a:prstGeom>
          <a:noFill/>
          <a:extLst>
            <a:ext uri="{909E8E84-426E-40DD-AFC4-6F175D3DCCD1}">
              <a14:hiddenFill xmlns:a14="http://schemas.microsoft.com/office/drawing/2010/main">
                <a:solidFill>
                  <a:srgbClr val="FFFFFF"/>
                </a:solidFill>
              </a14:hiddenFill>
            </a:ext>
          </a:extLst>
        </p:spPr>
      </p:pic>
      <p:sp>
        <p:nvSpPr>
          <p:cNvPr id="2" name="Line Callout 1 1"/>
          <p:cNvSpPr/>
          <p:nvPr/>
        </p:nvSpPr>
        <p:spPr>
          <a:xfrm>
            <a:off x="6708948" y="3270264"/>
            <a:ext cx="1895500" cy="1598895"/>
          </a:xfrm>
          <a:prstGeom prst="borderCallout1">
            <a:avLst>
              <a:gd name="adj1" fmla="val 74546"/>
              <a:gd name="adj2" fmla="val -909"/>
              <a:gd name="adj3" fmla="val 98206"/>
              <a:gd name="adj4" fmla="val -957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76"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3405913"/>
            <a:ext cx="1584176" cy="139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500"/>
                                        <p:tgtEl>
                                          <p:spTgt spid="7175"/>
                                        </p:tgtEl>
                                      </p:cBhvr>
                                    </p:animEffect>
                                  </p:childTnLst>
                                </p:cTn>
                              </p:par>
                              <p:par>
                                <p:cTn id="18" presetID="10" presetClass="entr" presetSubtype="0" fill="hold" nodeType="withEffect">
                                  <p:stCondLst>
                                    <p:cond delay="0"/>
                                  </p:stCondLst>
                                  <p:childTnLst>
                                    <p:set>
                                      <p:cBhvr>
                                        <p:cTn id="19" dur="1" fill="hold">
                                          <p:stCondLst>
                                            <p:cond delay="0"/>
                                          </p:stCondLst>
                                        </p:cTn>
                                        <p:tgtEl>
                                          <p:spTgt spid="7176"/>
                                        </p:tgtEl>
                                        <p:attrNameLst>
                                          <p:attrName>style.visibility</p:attrName>
                                        </p:attrNameLst>
                                      </p:cBhvr>
                                      <p:to>
                                        <p:strVal val="visible"/>
                                      </p:to>
                                    </p:set>
                                    <p:animEffect transition="in" filter="fade">
                                      <p:cBhvr>
                                        <p:cTn id="20" dur="500"/>
                                        <p:tgtEl>
                                          <p:spTgt spid="71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OK…so now my lift has been designed properly how do I ensure it will be installed and commissioned properly?</a:t>
            </a:r>
          </a:p>
          <a:p>
            <a:pPr marL="2812" lvl="1" indent="0" eaLnBrk="1">
              <a:spcBef>
                <a:spcPts val="1200"/>
              </a:spcBef>
              <a:buNone/>
              <a:defRPr/>
            </a:pPr>
            <a:endParaRPr lang="en-GB" sz="14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Careful planning and co-ordination of the construction team</a:t>
            </a:r>
          </a:p>
          <a:p>
            <a:pPr marL="360000" lvl="1" eaLnBrk="1">
              <a:spcBef>
                <a:spcPts val="1200"/>
              </a:spcBef>
              <a:buFont typeface="Arial" charset="0"/>
              <a:buChar char="•"/>
              <a:defRPr/>
            </a:pPr>
            <a:r>
              <a:rPr lang="en-GB" sz="1800" dirty="0" smtClean="0">
                <a:solidFill>
                  <a:srgbClr val="002060"/>
                </a:solidFill>
              </a:rPr>
              <a:t>A clear understanding of the construction site risks and processes</a:t>
            </a:r>
          </a:p>
          <a:p>
            <a:pPr marL="360000" lvl="1" eaLnBrk="1">
              <a:spcBef>
                <a:spcPts val="1200"/>
              </a:spcBef>
              <a:buFont typeface="Arial" charset="0"/>
              <a:buChar char="•"/>
              <a:defRPr/>
            </a:pPr>
            <a:r>
              <a:rPr lang="en-GB" sz="1800" dirty="0" smtClean="0">
                <a:solidFill>
                  <a:srgbClr val="002060"/>
                </a:solidFill>
              </a:rPr>
              <a:t>Realistic programme timescales which allow sufficient time for the installation</a:t>
            </a:r>
          </a:p>
          <a:p>
            <a:pPr marL="360000" lvl="1" eaLnBrk="1">
              <a:spcBef>
                <a:spcPts val="1200"/>
              </a:spcBef>
              <a:buFont typeface="Arial" charset="0"/>
              <a:buChar char="•"/>
              <a:defRPr/>
            </a:pPr>
            <a:r>
              <a:rPr lang="en-GB" sz="1800" dirty="0" smtClean="0">
                <a:solidFill>
                  <a:srgbClr val="002060"/>
                </a:solidFill>
              </a:rPr>
              <a:t>Specified installation quality standards</a:t>
            </a:r>
          </a:p>
          <a:p>
            <a:pPr marL="360000" lvl="1" eaLnBrk="1">
              <a:spcBef>
                <a:spcPts val="1200"/>
              </a:spcBef>
              <a:buFont typeface="Arial" charset="0"/>
              <a:buChar char="•"/>
              <a:defRPr/>
            </a:pPr>
            <a:r>
              <a:rPr lang="en-GB" sz="1800" dirty="0" smtClean="0">
                <a:solidFill>
                  <a:srgbClr val="002060"/>
                </a:solidFill>
              </a:rPr>
              <a:t>Explicit testing and commissioning procedures</a:t>
            </a:r>
          </a:p>
          <a:p>
            <a:pPr marL="360000" lvl="1" eaLnBrk="1">
              <a:spcBef>
                <a:spcPts val="1200"/>
              </a:spcBef>
              <a:buFont typeface="Arial" charset="0"/>
              <a:buChar char="•"/>
              <a:defRPr/>
            </a:pPr>
            <a:r>
              <a:rPr lang="en-GB" sz="1800" dirty="0" smtClean="0">
                <a:solidFill>
                  <a:srgbClr val="002060"/>
                </a:solidFill>
              </a:rPr>
              <a:t>Final validation or witness testing by a competent person</a:t>
            </a:r>
          </a:p>
          <a:p>
            <a:pPr marL="360000" lvl="1" eaLnBrk="1">
              <a:spcBef>
                <a:spcPts val="1200"/>
              </a:spcBef>
              <a:buFont typeface="Arial" charset="0"/>
              <a:buChar char="•"/>
              <a:defRPr/>
            </a:pPr>
            <a:endParaRPr lang="en-GB" sz="1800" dirty="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137250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4">
                                            <p:txEl>
                                              <p:pRg st="2" end="2"/>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4">
                                            <p:txEl>
                                              <p:pRg st="3" end="3"/>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500"/>
                                        <p:tgtEl>
                                          <p:spTgt spid="14">
                                            <p:txEl>
                                              <p:pRg st="5" end="5"/>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4">
                                            <p:txEl>
                                              <p:pRg st="4" end="4"/>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Effect transition="in" filter="fade">
                                      <p:cBhvr>
                                        <p:cTn id="33" dur="500"/>
                                        <p:tgtEl>
                                          <p:spTgt spid="14">
                                            <p:txEl>
                                              <p:pRg st="6" end="6"/>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4">
                                            <p:txEl>
                                              <p:pRg st="5" end="5"/>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7" end="7"/>
                                            </p:txEl>
                                          </p:spTgt>
                                        </p:tgtEl>
                                        <p:attrNameLst>
                                          <p:attrName>style.visibility</p:attrName>
                                        </p:attrNameLst>
                                      </p:cBhvr>
                                      <p:to>
                                        <p:strVal val="visible"/>
                                      </p:to>
                                    </p:set>
                                    <p:animEffect transition="in" filter="fade">
                                      <p:cBhvr>
                                        <p:cTn id="40" dur="500"/>
                                        <p:tgtEl>
                                          <p:spTgt spid="14">
                                            <p:txEl>
                                              <p:pRg st="7" end="7"/>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14">
                                            <p:txEl>
                                              <p:pRg st="6" end="6"/>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8195" name="Group 7"/>
          <p:cNvGrpSpPr>
            <a:grpSpLocks/>
          </p:cNvGrpSpPr>
          <p:nvPr/>
        </p:nvGrpSpPr>
        <p:grpSpPr bwMode="auto">
          <a:xfrm>
            <a:off x="7308850" y="1484313"/>
            <a:ext cx="1225550" cy="796925"/>
            <a:chOff x="4209071" y="2882148"/>
            <a:chExt cx="1225822" cy="796784"/>
          </a:xfrm>
        </p:grpSpPr>
        <p:sp>
          <p:nvSpPr>
            <p:cNvPr id="9" name="Rounded Rectangle 8"/>
            <p:cNvSpPr/>
            <p:nvPr/>
          </p:nvSpPr>
          <p:spPr>
            <a:xfrm>
              <a:off x="4209071" y="2882148"/>
              <a:ext cx="1225822" cy="79678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ounded Rectangle 4"/>
            <p:cNvSpPr/>
            <p:nvPr/>
          </p:nvSpPr>
          <p:spPr>
            <a:xfrm>
              <a:off x="4247179" y="2921828"/>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Maintenance &amp;</a:t>
              </a:r>
            </a:p>
            <a:p>
              <a:pPr algn="ctr" defTabSz="533400">
                <a:lnSpc>
                  <a:spcPct val="90000"/>
                </a:lnSpc>
                <a:spcAft>
                  <a:spcPct val="35000"/>
                </a:spcAft>
                <a:defRPr/>
              </a:pPr>
              <a:r>
                <a:rPr lang="en-GB" sz="1200" b="1" dirty="0"/>
                <a:t>Repair </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r>
              <a:rPr lang="en-GB" sz="1800" dirty="0" smtClean="0">
                <a:solidFill>
                  <a:srgbClr val="002060"/>
                </a:solidFill>
              </a:rPr>
              <a:t>The </a:t>
            </a:r>
            <a:r>
              <a:rPr lang="en-GB" sz="1800" dirty="0">
                <a:solidFill>
                  <a:srgbClr val="002060"/>
                </a:solidFill>
              </a:rPr>
              <a:t>Management of Health and Safety at </a:t>
            </a:r>
            <a:r>
              <a:rPr lang="en-GB" sz="1800" dirty="0" smtClean="0">
                <a:solidFill>
                  <a:srgbClr val="002060"/>
                </a:solidFill>
              </a:rPr>
              <a:t>Work Regulations </a:t>
            </a:r>
            <a:r>
              <a:rPr lang="en-GB" sz="1800" dirty="0">
                <a:solidFill>
                  <a:srgbClr val="002060"/>
                </a:solidFill>
              </a:rPr>
              <a:t>1999</a:t>
            </a:r>
          </a:p>
          <a:p>
            <a:pPr marL="360000" lvl="1" eaLnBrk="1">
              <a:spcBef>
                <a:spcPts val="1200"/>
              </a:spcBef>
              <a:buFont typeface="Arial" charset="0"/>
              <a:buChar char="•"/>
              <a:defRPr/>
            </a:pPr>
            <a:r>
              <a:rPr lang="en-GB" sz="1800" dirty="0">
                <a:solidFill>
                  <a:srgbClr val="002060"/>
                </a:solidFill>
              </a:rPr>
              <a:t>Lifting Operations and Lifting Equipment Regulations (LOLER) 1998</a:t>
            </a:r>
          </a:p>
          <a:p>
            <a:pPr marL="360000" lvl="1" eaLnBrk="1">
              <a:spcBef>
                <a:spcPts val="1200"/>
              </a:spcBef>
              <a:buFont typeface="Arial" charset="0"/>
              <a:buChar char="•"/>
              <a:defRPr/>
            </a:pPr>
            <a:r>
              <a:rPr lang="en-GB" sz="1800" dirty="0" smtClean="0">
                <a:solidFill>
                  <a:srgbClr val="002060"/>
                </a:solidFill>
              </a:rPr>
              <a:t>Provision </a:t>
            </a:r>
            <a:r>
              <a:rPr lang="en-GB" sz="1800" dirty="0">
                <a:solidFill>
                  <a:srgbClr val="002060"/>
                </a:solidFill>
              </a:rPr>
              <a:t>of Use of Work Equipment Regulations (PUWER) 1998</a:t>
            </a:r>
          </a:p>
          <a:p>
            <a:pPr marL="360000" lvl="1" eaLnBrk="1">
              <a:spcBef>
                <a:spcPts val="1200"/>
              </a:spcBef>
              <a:buFont typeface="Arial" charset="0"/>
              <a:buChar char="•"/>
              <a:defRPr/>
            </a:pPr>
            <a:r>
              <a:rPr lang="en-GB" sz="1800" dirty="0" smtClean="0">
                <a:solidFill>
                  <a:srgbClr val="002060"/>
                </a:solidFill>
              </a:rPr>
              <a:t>The Control of Substances Hazardous to Health Regulations (COSHH) 2002</a:t>
            </a:r>
          </a:p>
          <a:p>
            <a:pPr marL="360000" lvl="1" eaLnBrk="1">
              <a:spcBef>
                <a:spcPts val="1200"/>
              </a:spcBef>
              <a:buFont typeface="Arial" charset="0"/>
              <a:buChar char="•"/>
              <a:defRPr/>
            </a:pPr>
            <a:r>
              <a:rPr lang="en-GB" sz="1800" dirty="0">
                <a:solidFill>
                  <a:srgbClr val="002060"/>
                </a:solidFill>
              </a:rPr>
              <a:t>BS EN 13015 2001 - Maintenance for lifts and escalators - Rules for maintenance instructions</a:t>
            </a:r>
            <a:endParaRPr lang="en-GB" sz="18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BS </a:t>
            </a:r>
            <a:r>
              <a:rPr lang="en-GB" sz="1800" dirty="0">
                <a:solidFill>
                  <a:srgbClr val="002060"/>
                </a:solidFill>
              </a:rPr>
              <a:t>7255 Code of practice for Safe Working on </a:t>
            </a:r>
            <a:r>
              <a:rPr lang="en-GB" sz="1800" dirty="0" smtClean="0">
                <a:solidFill>
                  <a:srgbClr val="002060"/>
                </a:solidFill>
              </a:rPr>
              <a:t>Lifts 2001</a:t>
            </a:r>
          </a:p>
          <a:p>
            <a:pPr marL="360000" lvl="1" eaLnBrk="1">
              <a:spcBef>
                <a:spcPts val="1200"/>
              </a:spcBef>
              <a:buFont typeface="Arial" charset="0"/>
              <a:buChar char="•"/>
              <a:defRPr/>
            </a:pPr>
            <a:r>
              <a:rPr lang="en-GB" sz="1800" dirty="0" smtClean="0">
                <a:solidFill>
                  <a:srgbClr val="002060"/>
                </a:solidFill>
              </a:rPr>
              <a:t>SAFed </a:t>
            </a:r>
            <a:r>
              <a:rPr lang="en-GB" sz="1800" dirty="0">
                <a:solidFill>
                  <a:srgbClr val="002060"/>
                </a:solidFill>
              </a:rPr>
              <a:t>Guidelines on the supplementary tests of in-service </a:t>
            </a:r>
            <a:r>
              <a:rPr lang="en-GB" sz="1800" dirty="0" smtClean="0">
                <a:solidFill>
                  <a:srgbClr val="002060"/>
                </a:solidFill>
              </a:rPr>
              <a:t>lifts</a:t>
            </a:r>
            <a:r>
              <a:rPr lang="en-GB" sz="1800" dirty="0">
                <a:solidFill>
                  <a:srgbClr val="002060"/>
                </a:solidFill>
              </a:rPr>
              <a:t> </a:t>
            </a:r>
            <a:r>
              <a:rPr lang="en-GB" sz="1800" dirty="0" smtClean="0">
                <a:solidFill>
                  <a:srgbClr val="002060"/>
                </a:solidFill>
              </a:rPr>
              <a:t>2006</a:t>
            </a:r>
            <a:endParaRPr lang="en-GB" sz="1800" dirty="0"/>
          </a:p>
          <a:p>
            <a:pPr marL="360000" lvl="1" eaLnBrk="1">
              <a:spcBef>
                <a:spcPts val="1200"/>
              </a:spcBef>
              <a:buFont typeface="Arial" charset="0"/>
              <a:buChar char="•"/>
              <a:defRPr/>
            </a:pPr>
            <a:endParaRPr lang="en-GB" sz="1800" dirty="0" smtClean="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500"/>
                                        <p:tgtEl>
                                          <p:spTgt spid="1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3">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3">
                                            <p:txEl>
                                              <p:pRg st="3" end="3"/>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xEl>
                                              <p:pRg st="5" end="5"/>
                                            </p:txEl>
                                          </p:spTgt>
                                        </p:tgtEl>
                                        <p:attrNameLst>
                                          <p:attrName>style.visibility</p:attrName>
                                        </p:attrNameLst>
                                      </p:cBhvr>
                                      <p:to>
                                        <p:strVal val="visible"/>
                                      </p:to>
                                    </p:set>
                                    <p:animEffect transition="in" filter="fade">
                                      <p:cBhvr>
                                        <p:cTn id="40" dur="500"/>
                                        <p:tgtEl>
                                          <p:spTgt spid="13">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13">
                                            <p:txEl>
                                              <p:pRg st="4" end="4"/>
                                            </p:txEl>
                                          </p:spTgt>
                                        </p:tgtEl>
                                        <p:attrNameLst>
                                          <p:attrName>style.color</p:attrName>
                                        </p:attrNameLst>
                                      </p:cBhvr>
                                      <p:to>
                                        <a:srgbClr val="777777"/>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Effect transition="in" filter="fade">
                                      <p:cBhvr>
                                        <p:cTn id="47" dur="500"/>
                                        <p:tgtEl>
                                          <p:spTgt spid="13">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13">
                                            <p:txEl>
                                              <p:pRg st="5" end="5"/>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9219" name="Group 7"/>
          <p:cNvGrpSpPr>
            <a:grpSpLocks/>
          </p:cNvGrpSpPr>
          <p:nvPr/>
        </p:nvGrpSpPr>
        <p:grpSpPr bwMode="auto">
          <a:xfrm>
            <a:off x="7308850" y="1484313"/>
            <a:ext cx="1225550" cy="796925"/>
            <a:chOff x="4209071" y="2882148"/>
            <a:chExt cx="1225822" cy="796784"/>
          </a:xfrm>
        </p:grpSpPr>
        <p:sp>
          <p:nvSpPr>
            <p:cNvPr id="9" name="Rounded Rectangle 8"/>
            <p:cNvSpPr/>
            <p:nvPr/>
          </p:nvSpPr>
          <p:spPr>
            <a:xfrm>
              <a:off x="4209071" y="2882148"/>
              <a:ext cx="1225822" cy="79678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ounded Rectangle 4"/>
            <p:cNvSpPr/>
            <p:nvPr/>
          </p:nvSpPr>
          <p:spPr>
            <a:xfrm>
              <a:off x="4247179" y="2921828"/>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Maintenance &amp;</a:t>
              </a:r>
            </a:p>
            <a:p>
              <a:pPr algn="ctr" defTabSz="533400">
                <a:lnSpc>
                  <a:spcPct val="90000"/>
                </a:lnSpc>
                <a:spcAft>
                  <a:spcPct val="35000"/>
                </a:spcAft>
                <a:defRPr/>
              </a:pPr>
              <a:r>
                <a:rPr lang="en-GB" sz="1200" b="1" dirty="0"/>
                <a:t>Repair </a:t>
              </a:r>
            </a:p>
          </p:txBody>
        </p:sp>
      </p:grpSp>
      <p:sp>
        <p:nvSpPr>
          <p:cNvPr id="9220" name="Content Placeholder 2"/>
          <p:cNvSpPr txBox="1">
            <a:spLocks/>
          </p:cNvSpPr>
          <p:nvPr/>
        </p:nvSpPr>
        <p:spPr bwMode="auto">
          <a:xfrm>
            <a:off x="467543" y="2374412"/>
            <a:ext cx="835317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358775" indent="-3571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587" lvl="1" indent="0" eaLnBrk="1">
              <a:spcBef>
                <a:spcPts val="1200"/>
              </a:spcBef>
              <a:buSzPct val="100000"/>
            </a:pPr>
            <a:r>
              <a:rPr lang="en-GB" dirty="0" smtClean="0">
                <a:solidFill>
                  <a:srgbClr val="002060"/>
                </a:solidFill>
                <a:ea typeface="ＭＳ Ｐゴシック" pitchFamily="34" charset="-128"/>
              </a:rPr>
              <a:t>How can I be sure that maintenance work is being carried out properly and what certification do I need?</a:t>
            </a:r>
          </a:p>
          <a:p>
            <a:pPr lvl="1" eaLnBrk="1">
              <a:spcBef>
                <a:spcPts val="1200"/>
              </a:spcBef>
              <a:buSzPct val="100000"/>
              <a:buFont typeface="Arial" charset="0"/>
              <a:buChar char="•"/>
            </a:pPr>
            <a:r>
              <a:rPr lang="en-GB" dirty="0" smtClean="0">
                <a:solidFill>
                  <a:srgbClr val="002060"/>
                </a:solidFill>
                <a:ea typeface="ＭＳ Ｐゴシック" pitchFamily="34" charset="-128"/>
              </a:rPr>
              <a:t>Valid and current insurance surveyors reports (LOLER)</a:t>
            </a:r>
          </a:p>
          <a:p>
            <a:pPr lvl="1" eaLnBrk="1">
              <a:spcBef>
                <a:spcPts val="1200"/>
              </a:spcBef>
              <a:buSzPct val="100000"/>
              <a:buFont typeface="Arial" charset="0"/>
              <a:buChar char="•"/>
            </a:pPr>
            <a:r>
              <a:rPr lang="en-GB" dirty="0" smtClean="0">
                <a:solidFill>
                  <a:srgbClr val="002060"/>
                </a:solidFill>
                <a:ea typeface="ＭＳ Ｐゴシック" pitchFamily="34" charset="-128"/>
              </a:rPr>
              <a:t>Up to date maintenance reports and log card records</a:t>
            </a:r>
          </a:p>
          <a:p>
            <a:pPr lvl="1" eaLnBrk="1">
              <a:spcBef>
                <a:spcPts val="1200"/>
              </a:spcBef>
              <a:buSzPct val="100000"/>
              <a:buFont typeface="Arial" charset="0"/>
              <a:buChar char="•"/>
            </a:pPr>
            <a:r>
              <a:rPr lang="en-GB" dirty="0" smtClean="0">
                <a:solidFill>
                  <a:srgbClr val="002060"/>
                </a:solidFill>
                <a:ea typeface="ＭＳ Ｐゴシック" pitchFamily="34" charset="-128"/>
              </a:rPr>
              <a:t>Maintenance procedures which reflect the specific needs of the lift/escalator</a:t>
            </a:r>
          </a:p>
          <a:p>
            <a:pPr lvl="1" eaLnBrk="1">
              <a:spcBef>
                <a:spcPts val="1200"/>
              </a:spcBef>
              <a:buSzPct val="100000"/>
              <a:buFont typeface="Arial" charset="0"/>
              <a:buChar char="•"/>
            </a:pPr>
            <a:r>
              <a:rPr lang="en-GB" dirty="0" smtClean="0">
                <a:solidFill>
                  <a:srgbClr val="002060"/>
                </a:solidFill>
                <a:ea typeface="ＭＳ Ｐゴシック" pitchFamily="34" charset="-128"/>
              </a:rPr>
              <a:t>A process which ensures that recommendations from your insurer/contractor are given full consideration</a:t>
            </a:r>
          </a:p>
          <a:p>
            <a:pPr lvl="1" eaLnBrk="1">
              <a:spcBef>
                <a:spcPts val="1200"/>
              </a:spcBef>
              <a:buSzPct val="100000"/>
              <a:buFont typeface="Arial" charset="0"/>
              <a:buChar char="•"/>
            </a:pPr>
            <a:r>
              <a:rPr lang="en-GB" dirty="0" smtClean="0">
                <a:solidFill>
                  <a:srgbClr val="002060"/>
                </a:solidFill>
                <a:ea typeface="ＭＳ Ｐゴシック" pitchFamily="34" charset="-128"/>
              </a:rPr>
              <a:t>Maintenance quality auditing processes and </a:t>
            </a:r>
            <a:r>
              <a:rPr lang="en-GB" dirty="0">
                <a:solidFill>
                  <a:srgbClr val="002060"/>
                </a:solidFill>
                <a:ea typeface="ＭＳ Ｐゴシック" pitchFamily="34" charset="-128"/>
              </a:rPr>
              <a:t>management procedures which ensure statutory and contractual compliance</a:t>
            </a:r>
          </a:p>
          <a:p>
            <a:pPr lvl="1" eaLnBrk="1">
              <a:spcBef>
                <a:spcPts val="1200"/>
              </a:spcBef>
              <a:buSzPct val="100000"/>
              <a:buFont typeface="Arial" charset="0"/>
              <a:buChar char="•"/>
            </a:pPr>
            <a:endParaRPr lang="en-GB" dirty="0" smtClean="0">
              <a:solidFill>
                <a:srgbClr val="002060"/>
              </a:solidFill>
              <a:ea typeface="ＭＳ Ｐゴシック" pitchFamily="34" charset="-128"/>
            </a:endParaRPr>
          </a:p>
          <a:p>
            <a:pPr lvl="1" eaLnBrk="1">
              <a:spcBef>
                <a:spcPts val="1200"/>
              </a:spcBef>
              <a:buSzPct val="100000"/>
              <a:buFont typeface="Arial" charset="0"/>
              <a:buChar char="•"/>
            </a:pPr>
            <a:endParaRPr lang="en-GB" dirty="0" smtClean="0">
              <a:solidFill>
                <a:srgbClr val="002060"/>
              </a:solidFill>
              <a:ea typeface="ＭＳ Ｐゴシック" pitchFamily="34" charset="-128"/>
            </a:endParaRPr>
          </a:p>
          <a:p>
            <a:pPr lvl="1" eaLnBrk="1">
              <a:spcBef>
                <a:spcPts val="1200"/>
              </a:spcBef>
              <a:buSzPct val="100000"/>
              <a:buFont typeface="Arial" charset="0"/>
              <a:buChar char="•"/>
            </a:pPr>
            <a:endParaRPr lang="en-GB" dirty="0">
              <a:solidFill>
                <a:srgbClr val="003E7A"/>
              </a:solidFill>
              <a:ea typeface="ＭＳ Ｐゴシック" pitchFamily="34" charset="-128"/>
            </a:endParaRPr>
          </a:p>
        </p:txBody>
      </p:sp>
    </p:spTree>
    <p:extLst>
      <p:ext uri="{BB962C8B-B14F-4D97-AF65-F5344CB8AC3E}">
        <p14:creationId xmlns:p14="http://schemas.microsoft.com/office/powerpoint/2010/main" val="206676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xEl>
                                              <p:pRg st="1" end="1"/>
                                            </p:txEl>
                                          </p:spTgt>
                                        </p:tgtEl>
                                        <p:attrNameLst>
                                          <p:attrName>style.visibility</p:attrName>
                                        </p:attrNameLst>
                                      </p:cBhvr>
                                      <p:to>
                                        <p:strVal val="visible"/>
                                      </p:to>
                                    </p:set>
                                    <p:animEffect transition="in" filter="fade">
                                      <p:cBhvr>
                                        <p:cTn id="7" dur="500"/>
                                        <p:tgtEl>
                                          <p:spTgt spid="9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xEl>
                                              <p:pRg st="2" end="2"/>
                                            </p:txEl>
                                          </p:spTgt>
                                        </p:tgtEl>
                                        <p:attrNameLst>
                                          <p:attrName>style.visibility</p:attrName>
                                        </p:attrNameLst>
                                      </p:cBhvr>
                                      <p:to>
                                        <p:strVal val="visible"/>
                                      </p:to>
                                    </p:set>
                                    <p:animEffect transition="in" filter="fade">
                                      <p:cBhvr>
                                        <p:cTn id="12" dur="500"/>
                                        <p:tgtEl>
                                          <p:spTgt spid="9220">
                                            <p:txEl>
                                              <p:pRg st="2" end="2"/>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9220">
                                            <p:txEl>
                                              <p:pRg st="1" end="1"/>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animEffect transition="in" filter="fade">
                                      <p:cBhvr>
                                        <p:cTn id="19" dur="500"/>
                                        <p:tgtEl>
                                          <p:spTgt spid="9220">
                                            <p:txEl>
                                              <p:pRg st="3" end="3"/>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9220">
                                            <p:txEl>
                                              <p:pRg st="2" end="2"/>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20">
                                            <p:txEl>
                                              <p:pRg st="4" end="4"/>
                                            </p:txEl>
                                          </p:spTgt>
                                        </p:tgtEl>
                                        <p:attrNameLst>
                                          <p:attrName>style.visibility</p:attrName>
                                        </p:attrNameLst>
                                      </p:cBhvr>
                                      <p:to>
                                        <p:strVal val="visible"/>
                                      </p:to>
                                    </p:set>
                                    <p:animEffect transition="in" filter="fade">
                                      <p:cBhvr>
                                        <p:cTn id="26" dur="500"/>
                                        <p:tgtEl>
                                          <p:spTgt spid="9220">
                                            <p:txEl>
                                              <p:pRg st="4" end="4"/>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9220">
                                            <p:txEl>
                                              <p:pRg st="3" end="3"/>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220">
                                            <p:txEl>
                                              <p:pRg st="5" end="5"/>
                                            </p:txEl>
                                          </p:spTgt>
                                        </p:tgtEl>
                                        <p:attrNameLst>
                                          <p:attrName>style.visibility</p:attrName>
                                        </p:attrNameLst>
                                      </p:cBhvr>
                                      <p:to>
                                        <p:strVal val="visible"/>
                                      </p:to>
                                    </p:set>
                                    <p:animEffect transition="in" filter="fade">
                                      <p:cBhvr>
                                        <p:cTn id="33" dur="500"/>
                                        <p:tgtEl>
                                          <p:spTgt spid="9220">
                                            <p:txEl>
                                              <p:pRg st="5" end="5"/>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9220">
                                            <p:txEl>
                                              <p:pRg st="4" end="4"/>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9219" name="Group 7"/>
          <p:cNvGrpSpPr>
            <a:grpSpLocks/>
          </p:cNvGrpSpPr>
          <p:nvPr/>
        </p:nvGrpSpPr>
        <p:grpSpPr bwMode="auto">
          <a:xfrm>
            <a:off x="7308850" y="1484313"/>
            <a:ext cx="1225550" cy="796925"/>
            <a:chOff x="4209071" y="2882148"/>
            <a:chExt cx="1225822" cy="796784"/>
          </a:xfrm>
        </p:grpSpPr>
        <p:sp>
          <p:nvSpPr>
            <p:cNvPr id="9" name="Rounded Rectangle 8"/>
            <p:cNvSpPr/>
            <p:nvPr/>
          </p:nvSpPr>
          <p:spPr>
            <a:xfrm>
              <a:off x="4209071" y="2882148"/>
              <a:ext cx="1225822" cy="79678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Rounded Rectangle 4"/>
            <p:cNvSpPr/>
            <p:nvPr/>
          </p:nvSpPr>
          <p:spPr>
            <a:xfrm>
              <a:off x="4247179" y="2921828"/>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Maintenance &amp;</a:t>
              </a:r>
            </a:p>
            <a:p>
              <a:pPr algn="ctr" defTabSz="533400">
                <a:lnSpc>
                  <a:spcPct val="90000"/>
                </a:lnSpc>
                <a:spcAft>
                  <a:spcPct val="35000"/>
                </a:spcAft>
                <a:defRPr/>
              </a:pPr>
              <a:r>
                <a:rPr lang="en-GB" sz="1200" b="1" dirty="0"/>
                <a:t>Repair </a:t>
              </a:r>
            </a:p>
          </p:txBody>
        </p:sp>
      </p:grpSp>
      <p:sp>
        <p:nvSpPr>
          <p:cNvPr id="9220" name="Content Placeholder 2"/>
          <p:cNvSpPr txBox="1">
            <a:spLocks/>
          </p:cNvSpPr>
          <p:nvPr/>
        </p:nvSpPr>
        <p:spPr bwMode="auto">
          <a:xfrm>
            <a:off x="467939" y="2348880"/>
            <a:ext cx="8280774"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358775" indent="-3571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587" lvl="1" indent="0" eaLnBrk="1">
              <a:spcBef>
                <a:spcPts val="1200"/>
              </a:spcBef>
              <a:buSzPct val="100000"/>
            </a:pPr>
            <a:r>
              <a:rPr lang="en-GB" dirty="0" smtClean="0">
                <a:solidFill>
                  <a:srgbClr val="002060"/>
                </a:solidFill>
                <a:ea typeface="ＭＳ Ｐゴシック" pitchFamily="34" charset="-128"/>
              </a:rPr>
              <a:t>How can I be sure that maintenance work is being carried out properly and what certification do I need?</a:t>
            </a:r>
            <a:endParaRPr lang="en-GB" dirty="0">
              <a:solidFill>
                <a:srgbClr val="003E7A"/>
              </a:solidFill>
              <a:ea typeface="ＭＳ Ｐゴシック" pitchFamily="34" charset="-128"/>
            </a:endParaRPr>
          </a:p>
        </p:txBody>
      </p:sp>
      <p:pic>
        <p:nvPicPr>
          <p:cNvPr id="1032" name="Picture 8" descr="C:\Users\allanj\Documents\Documents &amp; Templates\Presentations\2012 seminar\Videos &amp; photos\LOLER Repor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5271" y="3356992"/>
            <a:ext cx="4863584" cy="25262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llanj\Documents\Projects\Eagle Building\Photos\CIMG003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0161" y="3401778"/>
            <a:ext cx="2375158" cy="24815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35271" y="3357272"/>
            <a:ext cx="489913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63888" y="3429001"/>
            <a:ext cx="4754488" cy="24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llanj\Documents\Surveys &amp; Reports\Scottish Courts Audits\Edinburgh Sheriff Court\L1 - LH Public - 29.06.11\photos 29.06.11\IMG_001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2833" y="3401778"/>
            <a:ext cx="2879768"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llanj\Documents\Surveys &amp; Reports\Scottish Courts Audits\Edinburgh Sheriff Court\L1 - LH Public - 29.06.11\photos 29.06.11\IMG_002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7939" y="3429000"/>
            <a:ext cx="287976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12341" y="2707196"/>
            <a:ext cx="5109443" cy="343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Glasgow West Housing Association\52 St Vincent\photos 09.08.10\IMG_0105.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7959" y="3400000"/>
            <a:ext cx="3119749" cy="234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6603" y="3313968"/>
            <a:ext cx="2562440" cy="256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allanj\Documents\Surveys &amp; Reports\Scottish Courts Audits\Edinburgh Sheriff Court\L1 - LH Public - 29.06.11\photos 29.06.11\IMG_0025.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7959" y="3465151"/>
            <a:ext cx="3311973" cy="2484179"/>
          </a:xfrm>
          <a:prstGeom prst="rect">
            <a:avLst/>
          </a:prstGeom>
          <a:noFill/>
          <a:extLst>
            <a:ext uri="{909E8E84-426E-40DD-AFC4-6F175D3DCCD1}">
              <a14:hiddenFill xmlns:a14="http://schemas.microsoft.com/office/drawing/2010/main">
                <a:solidFill>
                  <a:srgbClr val="FFFFFF"/>
                </a:solidFill>
              </a14:hiddenFill>
            </a:ext>
          </a:extLst>
        </p:spPr>
      </p:pic>
      <p:pic>
        <p:nvPicPr>
          <p:cNvPr id="2" name="Elevators Preventive Maintenan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65043" y="3445185"/>
            <a:ext cx="3384413" cy="25383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xit" presetSubtype="0" fill="hold" nodeType="withEffect">
                                  <p:stCondLst>
                                    <p:cond delay="5000"/>
                                  </p:stCondLst>
                                  <p:childTnLst>
                                    <p:animEffect transition="out" filter="fade">
                                      <p:cBhvr>
                                        <p:cTn id="12" dur="500"/>
                                        <p:tgtEl>
                                          <p:spTgt spid="1032"/>
                                        </p:tgtEl>
                                      </p:cBhvr>
                                    </p:animEffect>
                                    <p:set>
                                      <p:cBhvr>
                                        <p:cTn id="13" dur="1" fill="hold">
                                          <p:stCondLst>
                                            <p:cond delay="499"/>
                                          </p:stCondLst>
                                        </p:cTn>
                                        <p:tgtEl>
                                          <p:spTgt spid="1032"/>
                                        </p:tgtEl>
                                        <p:attrNameLst>
                                          <p:attrName>style.visibility</p:attrName>
                                        </p:attrNameLst>
                                      </p:cBhvr>
                                      <p:to>
                                        <p:strVal val="hidden"/>
                                      </p:to>
                                    </p:set>
                                  </p:childTnLst>
                                </p:cTn>
                              </p:par>
                              <p:par>
                                <p:cTn id="14" presetID="10" presetClass="exit" presetSubtype="0" fill="hold" nodeType="withEffect">
                                  <p:stCondLst>
                                    <p:cond delay="5000"/>
                                  </p:stCondLst>
                                  <p:childTnLst>
                                    <p:animEffect transition="out" filter="fade">
                                      <p:cBhvr>
                                        <p:cTn id="15" dur="500"/>
                                        <p:tgtEl>
                                          <p:spTgt spid="1028"/>
                                        </p:tgtEl>
                                      </p:cBhvr>
                                    </p:animEffect>
                                    <p:set>
                                      <p:cBhvr>
                                        <p:cTn id="16" dur="1" fill="hold">
                                          <p:stCondLst>
                                            <p:cond delay="499"/>
                                          </p:stCondLst>
                                        </p:cTn>
                                        <p:tgtEl>
                                          <p:spTgt spid="1028"/>
                                        </p:tgtEl>
                                        <p:attrNameLst>
                                          <p:attrName>style.visibility</p:attrName>
                                        </p:attrNameLst>
                                      </p:cBhvr>
                                      <p:to>
                                        <p:strVal val="hidden"/>
                                      </p:to>
                                    </p:se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xit" presetSubtype="0" fill="hold" nodeType="withEffect">
                                  <p:stCondLst>
                                    <p:cond delay="5000"/>
                                  </p:stCondLst>
                                  <p:childTnLst>
                                    <p:animEffect transition="out" filter="fade">
                                      <p:cBhvr>
                                        <p:cTn id="25" dur="500"/>
                                        <p:tgtEl>
                                          <p:spTgt spid="1026"/>
                                        </p:tgtEl>
                                      </p:cBhvr>
                                    </p:animEffect>
                                    <p:set>
                                      <p:cBhvr>
                                        <p:cTn id="26" dur="1" fill="hold">
                                          <p:stCondLst>
                                            <p:cond delay="499"/>
                                          </p:stCondLst>
                                        </p:cTn>
                                        <p:tgtEl>
                                          <p:spTgt spid="1026"/>
                                        </p:tgtEl>
                                        <p:attrNameLst>
                                          <p:attrName>style.visibility</p:attrName>
                                        </p:attrNameLst>
                                      </p:cBhvr>
                                      <p:to>
                                        <p:strVal val="hidden"/>
                                      </p:to>
                                    </p:set>
                                  </p:childTnLst>
                                </p:cTn>
                              </p:par>
                              <p:par>
                                <p:cTn id="27" presetID="10" presetClass="exit" presetSubtype="0" fill="hold" nodeType="withEffect">
                                  <p:stCondLst>
                                    <p:cond delay="5000"/>
                                  </p:stCondLst>
                                  <p:childTnLst>
                                    <p:animEffect transition="out" filter="fade">
                                      <p:cBhvr>
                                        <p:cTn id="28" dur="500"/>
                                        <p:tgtEl>
                                          <p:spTgt spid="1029"/>
                                        </p:tgtEl>
                                      </p:cBhvr>
                                    </p:animEffect>
                                    <p:set>
                                      <p:cBhvr>
                                        <p:cTn id="29" dur="1" fill="hold">
                                          <p:stCondLst>
                                            <p:cond delay="499"/>
                                          </p:stCondLst>
                                        </p:cTn>
                                        <p:tgtEl>
                                          <p:spTgt spid="1029"/>
                                        </p:tgtEl>
                                        <p:attrNameLst>
                                          <p:attrName>style.visibility</p:attrName>
                                        </p:attrNameLst>
                                      </p:cBhvr>
                                      <p:to>
                                        <p:strVal val="hidden"/>
                                      </p:to>
                                    </p:set>
                                  </p:childTnLst>
                                </p:cTn>
                              </p:par>
                            </p:childTnLst>
                          </p:cTn>
                        </p:par>
                        <p:par>
                          <p:cTn id="30" fill="hold">
                            <p:stCondLst>
                              <p:cond delay="11000"/>
                            </p:stCondLst>
                            <p:childTnLst>
                              <p:par>
                                <p:cTn id="31" presetID="10" presetClass="entr" presetSubtype="0" fill="hold" nodeType="after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fade">
                                      <p:cBhvr>
                                        <p:cTn id="33" dur="500"/>
                                        <p:tgtEl>
                                          <p:spTgt spid="1034"/>
                                        </p:tgtEl>
                                      </p:cBhvr>
                                    </p:animEffect>
                                  </p:childTnLst>
                                </p:cTn>
                              </p:par>
                              <p:par>
                                <p:cTn id="34" presetID="10"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500"/>
                                        <p:tgtEl>
                                          <p:spTgt spid="1027"/>
                                        </p:tgtEl>
                                      </p:cBhvr>
                                    </p:animEffect>
                                  </p:childTnLst>
                                </p:cTn>
                              </p:par>
                            </p:childTnLst>
                          </p:cTn>
                        </p:par>
                        <p:par>
                          <p:cTn id="37" fill="hold">
                            <p:stCondLst>
                              <p:cond delay="11500"/>
                            </p:stCondLst>
                            <p:childTnLst>
                              <p:par>
                                <p:cTn id="38" presetID="10" presetClass="exit" presetSubtype="0" fill="hold" nodeType="afterEffect">
                                  <p:stCondLst>
                                    <p:cond delay="5000"/>
                                  </p:stCondLst>
                                  <p:childTnLst>
                                    <p:animEffect transition="out" filter="fade">
                                      <p:cBhvr>
                                        <p:cTn id="39" dur="500"/>
                                        <p:tgtEl>
                                          <p:spTgt spid="1034"/>
                                        </p:tgtEl>
                                      </p:cBhvr>
                                    </p:animEffect>
                                    <p:set>
                                      <p:cBhvr>
                                        <p:cTn id="40" dur="1" fill="hold">
                                          <p:stCondLst>
                                            <p:cond delay="499"/>
                                          </p:stCondLst>
                                        </p:cTn>
                                        <p:tgtEl>
                                          <p:spTgt spid="1034"/>
                                        </p:tgtEl>
                                        <p:attrNameLst>
                                          <p:attrName>style.visibility</p:attrName>
                                        </p:attrNameLst>
                                      </p:cBhvr>
                                      <p:to>
                                        <p:strVal val="hidden"/>
                                      </p:to>
                                    </p:set>
                                  </p:childTnLst>
                                </p:cTn>
                              </p:par>
                              <p:par>
                                <p:cTn id="41" presetID="10" presetClass="entr" presetSubtype="0" fill="hold" nodeType="withEffect">
                                  <p:stCondLst>
                                    <p:cond delay="5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17000"/>
                            </p:stCondLst>
                            <p:childTnLst>
                              <p:par>
                                <p:cTn id="45" presetID="10" presetClass="entr" presetSubtype="0" fill="hold" nodeType="afterEffect">
                                  <p:stCondLst>
                                    <p:cond delay="4000"/>
                                  </p:stCondLst>
                                  <p:childTnLst>
                                    <p:set>
                                      <p:cBhvr>
                                        <p:cTn id="46" dur="1" fill="hold">
                                          <p:stCondLst>
                                            <p:cond delay="0"/>
                                          </p:stCondLst>
                                        </p:cTn>
                                        <p:tgtEl>
                                          <p:spTgt spid="2050"/>
                                        </p:tgtEl>
                                        <p:attrNameLst>
                                          <p:attrName>style.visibility</p:attrName>
                                        </p:attrNameLst>
                                      </p:cBhvr>
                                      <p:to>
                                        <p:strVal val="visible"/>
                                      </p:to>
                                    </p:set>
                                    <p:animEffect transition="in" filter="fade">
                                      <p:cBhvr>
                                        <p:cTn id="47" dur="500"/>
                                        <p:tgtEl>
                                          <p:spTgt spid="2050"/>
                                        </p:tgtEl>
                                      </p:cBhvr>
                                    </p:animEffect>
                                  </p:childTnLst>
                                </p:cTn>
                              </p:par>
                            </p:childTnLst>
                          </p:cTn>
                        </p:par>
                        <p:par>
                          <p:cTn id="48" fill="hold">
                            <p:stCondLst>
                              <p:cond delay="21500"/>
                            </p:stCondLst>
                            <p:childTnLst>
                              <p:par>
                                <p:cTn id="49" presetID="10" presetClass="exit" presetSubtype="0" fill="hold" nodeType="afterEffect">
                                  <p:stCondLst>
                                    <p:cond delay="4000"/>
                                  </p:stCondLst>
                                  <p:childTnLst>
                                    <p:animEffect transition="out" filter="fade">
                                      <p:cBhvr>
                                        <p:cTn id="50" dur="500"/>
                                        <p:tgtEl>
                                          <p:spTgt spid="2050"/>
                                        </p:tgtEl>
                                      </p:cBhvr>
                                    </p:animEffect>
                                    <p:set>
                                      <p:cBhvr>
                                        <p:cTn id="51" dur="1" fill="hold">
                                          <p:stCondLst>
                                            <p:cond delay="499"/>
                                          </p:stCondLst>
                                        </p:cTn>
                                        <p:tgtEl>
                                          <p:spTgt spid="2050"/>
                                        </p:tgtEl>
                                        <p:attrNameLst>
                                          <p:attrName>style.visibility</p:attrName>
                                        </p:attrNameLst>
                                      </p:cBhvr>
                                      <p:to>
                                        <p:strVal val="hidden"/>
                                      </p:to>
                                    </p:set>
                                  </p:childTnLst>
                                </p:cTn>
                              </p:par>
                            </p:childTnLst>
                          </p:cTn>
                        </p:par>
                        <p:par>
                          <p:cTn id="52" fill="hold">
                            <p:stCondLst>
                              <p:cond delay="26000"/>
                            </p:stCondLst>
                            <p:childTnLst>
                              <p:par>
                                <p:cTn id="53" presetID="10" presetClass="entr" presetSubtype="0" fill="hold" nodeType="afterEffect">
                                  <p:stCondLst>
                                    <p:cond delay="0"/>
                                  </p:stCondLst>
                                  <p:childTnLst>
                                    <p:set>
                                      <p:cBhvr>
                                        <p:cTn id="54" dur="1" fill="hold">
                                          <p:stCondLst>
                                            <p:cond delay="0"/>
                                          </p:stCondLst>
                                        </p:cTn>
                                        <p:tgtEl>
                                          <p:spTgt spid="2051"/>
                                        </p:tgtEl>
                                        <p:attrNameLst>
                                          <p:attrName>style.visibility</p:attrName>
                                        </p:attrNameLst>
                                      </p:cBhvr>
                                      <p:to>
                                        <p:strVal val="visible"/>
                                      </p:to>
                                    </p:set>
                                    <p:animEffect transition="in" filter="fade">
                                      <p:cBhvr>
                                        <p:cTn id="55" dur="500"/>
                                        <p:tgtEl>
                                          <p:spTgt spid="2051"/>
                                        </p:tgtEl>
                                      </p:cBhvr>
                                    </p:animEffect>
                                  </p:childTnLst>
                                </p:cTn>
                              </p:par>
                            </p:childTnLst>
                          </p:cTn>
                        </p:par>
                        <p:par>
                          <p:cTn id="56" fill="hold">
                            <p:stCondLst>
                              <p:cond delay="26500"/>
                            </p:stCondLst>
                            <p:childTnLst>
                              <p:par>
                                <p:cTn id="57" presetID="10" presetClass="exit" presetSubtype="0" fill="hold" nodeType="afterEffect">
                                  <p:stCondLst>
                                    <p:cond delay="4000"/>
                                  </p:stCondLst>
                                  <p:childTnLst>
                                    <p:animEffect transition="out" filter="fade">
                                      <p:cBhvr>
                                        <p:cTn id="58" dur="500"/>
                                        <p:tgtEl>
                                          <p:spTgt spid="2051"/>
                                        </p:tgtEl>
                                      </p:cBhvr>
                                    </p:animEffect>
                                    <p:set>
                                      <p:cBhvr>
                                        <p:cTn id="59" dur="1" fill="hold">
                                          <p:stCondLst>
                                            <p:cond delay="499"/>
                                          </p:stCondLst>
                                        </p:cTn>
                                        <p:tgtEl>
                                          <p:spTgt spid="2051"/>
                                        </p:tgtEl>
                                        <p:attrNameLst>
                                          <p:attrName>style.visibility</p:attrName>
                                        </p:attrNameLst>
                                      </p:cBhvr>
                                      <p:to>
                                        <p:strVal val="hidden"/>
                                      </p:to>
                                    </p:set>
                                  </p:childTnLst>
                                </p:cTn>
                              </p:par>
                            </p:childTnLst>
                          </p:cTn>
                        </p:par>
                        <p:par>
                          <p:cTn id="60" fill="hold">
                            <p:stCondLst>
                              <p:cond delay="31000"/>
                            </p:stCondLst>
                            <p:childTnLst>
                              <p:par>
                                <p:cTn id="61" presetID="10" presetClass="entr" presetSubtype="0" fill="hold" nodeType="after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fade">
                                      <p:cBhvr>
                                        <p:cTn id="63" dur="500"/>
                                        <p:tgtEl>
                                          <p:spTgt spid="2052"/>
                                        </p:tgtEl>
                                      </p:cBhvr>
                                    </p:animEffect>
                                  </p:childTnLst>
                                </p:cTn>
                              </p:par>
                            </p:childTnLst>
                          </p:cTn>
                        </p:par>
                        <p:par>
                          <p:cTn id="64" fill="hold">
                            <p:stCondLst>
                              <p:cond delay="31500"/>
                            </p:stCondLst>
                            <p:childTnLst>
                              <p:par>
                                <p:cTn id="65" presetID="10" presetClass="exit" presetSubtype="0" fill="hold" nodeType="afterEffect">
                                  <p:stCondLst>
                                    <p:cond delay="4000"/>
                                  </p:stCondLst>
                                  <p:childTnLst>
                                    <p:animEffect transition="out" filter="fade">
                                      <p:cBhvr>
                                        <p:cTn id="66" dur="500"/>
                                        <p:tgtEl>
                                          <p:spTgt spid="2052"/>
                                        </p:tgtEl>
                                      </p:cBhvr>
                                    </p:animEffect>
                                    <p:set>
                                      <p:cBhvr>
                                        <p:cTn id="67" dur="1" fill="hold">
                                          <p:stCondLst>
                                            <p:cond delay="499"/>
                                          </p:stCondLst>
                                        </p:cTn>
                                        <p:tgtEl>
                                          <p:spTgt spid="2052"/>
                                        </p:tgtEl>
                                        <p:attrNameLst>
                                          <p:attrName>style.visibility</p:attrName>
                                        </p:attrNameLst>
                                      </p:cBhvr>
                                      <p:to>
                                        <p:strVal val="hidden"/>
                                      </p:to>
                                    </p:set>
                                  </p:childTnLst>
                                </p:cTn>
                              </p:par>
                            </p:childTnLst>
                          </p:cTn>
                        </p:par>
                        <p:par>
                          <p:cTn id="68" fill="hold">
                            <p:stCondLst>
                              <p:cond delay="36000"/>
                            </p:stCondLst>
                            <p:childTnLst>
                              <p:par>
                                <p:cTn id="69" presetID="10" presetClass="entr" presetSubtype="0"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cTn>
                              </p:par>
                            </p:childTnLst>
                          </p:cTn>
                        </p:par>
                        <p:par>
                          <p:cTn id="72" fill="hold">
                            <p:stCondLst>
                              <p:cond delay="36500"/>
                            </p:stCondLst>
                            <p:childTnLst>
                              <p:par>
                                <p:cTn id="73" presetID="1" presetClass="mediacall" presetSubtype="0" fill="hold" nodeType="afterEffect">
                                  <p:stCondLst>
                                    <p:cond delay="0"/>
                                  </p:stCondLst>
                                  <p:childTnLst>
                                    <p:cmd type="call" cmd="playFrom(0.0)">
                                      <p:cBhvr>
                                        <p:cTn id="74" dur="5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5"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0244"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r>
              <a:rPr lang="en-GB" sz="1800" dirty="0">
                <a:solidFill>
                  <a:srgbClr val="002060"/>
                </a:solidFill>
              </a:rPr>
              <a:t>BS </a:t>
            </a:r>
            <a:r>
              <a:rPr lang="en-GB" sz="1800" dirty="0" smtClean="0">
                <a:solidFill>
                  <a:srgbClr val="002060"/>
                </a:solidFill>
              </a:rPr>
              <a:t>5655-11/12 </a:t>
            </a:r>
            <a:r>
              <a:rPr lang="en-GB" sz="1800" dirty="0">
                <a:solidFill>
                  <a:srgbClr val="002060"/>
                </a:solidFill>
              </a:rPr>
              <a:t>2005 - Code of practice for the undertaking of modifications to existing </a:t>
            </a:r>
            <a:r>
              <a:rPr lang="en-GB" sz="1800" dirty="0" smtClean="0">
                <a:solidFill>
                  <a:srgbClr val="002060"/>
                </a:solidFill>
              </a:rPr>
              <a:t>electric/hydraulic lifts</a:t>
            </a:r>
          </a:p>
          <a:p>
            <a:pPr marL="360000" lvl="1" eaLnBrk="1">
              <a:spcBef>
                <a:spcPts val="1200"/>
              </a:spcBef>
              <a:buFont typeface="Arial" charset="0"/>
              <a:buChar char="•"/>
              <a:defRPr/>
            </a:pPr>
            <a:r>
              <a:rPr lang="en-GB" sz="1800" dirty="0">
                <a:solidFill>
                  <a:srgbClr val="002060"/>
                </a:solidFill>
              </a:rPr>
              <a:t>BS EN 81-80 2003 Rules for the improvement of safety of existing passenger and goods passenger </a:t>
            </a:r>
            <a:r>
              <a:rPr lang="en-GB" sz="1800" dirty="0" smtClean="0">
                <a:solidFill>
                  <a:srgbClr val="002060"/>
                </a:solidFill>
              </a:rPr>
              <a:t>lifts</a:t>
            </a:r>
          </a:p>
          <a:p>
            <a:pPr marL="360000" lvl="1" eaLnBrk="1">
              <a:spcBef>
                <a:spcPts val="1200"/>
              </a:spcBef>
              <a:buFont typeface="Arial" charset="0"/>
              <a:buChar char="•"/>
              <a:defRPr/>
            </a:pPr>
            <a:r>
              <a:rPr lang="en-GB" sz="1800" dirty="0">
                <a:solidFill>
                  <a:srgbClr val="002060"/>
                </a:solidFill>
              </a:rPr>
              <a:t>BS EN 115-2 - 2010 - Rules for the improvement of safety of existing escalators and moving </a:t>
            </a:r>
            <a:r>
              <a:rPr lang="en-GB" sz="1800" dirty="0" smtClean="0">
                <a:solidFill>
                  <a:srgbClr val="002060"/>
                </a:solidFill>
              </a:rPr>
              <a:t>walks</a:t>
            </a:r>
          </a:p>
          <a:p>
            <a:pPr marL="360000" lvl="1" eaLnBrk="1">
              <a:spcBef>
                <a:spcPts val="1200"/>
              </a:spcBef>
              <a:buFont typeface="Arial" charset="0"/>
              <a:buChar char="•"/>
              <a:defRPr/>
            </a:pPr>
            <a:r>
              <a:rPr lang="en-GB" sz="1800" dirty="0">
                <a:solidFill>
                  <a:srgbClr val="002060"/>
                </a:solidFill>
              </a:rPr>
              <a:t>DD CEN TS 81-82 2008 Improvement of the accessibility of existing lifts for persons including persons with </a:t>
            </a:r>
            <a:r>
              <a:rPr lang="en-GB" sz="1800" dirty="0" smtClean="0">
                <a:solidFill>
                  <a:srgbClr val="002060"/>
                </a:solidFill>
              </a:rPr>
              <a:t>disability</a:t>
            </a:r>
          </a:p>
          <a:p>
            <a:pPr marL="360000" lvl="1" eaLnBrk="1">
              <a:spcBef>
                <a:spcPts val="1200"/>
              </a:spcBef>
              <a:buFont typeface="Arial" charset="0"/>
              <a:buChar char="•"/>
              <a:defRPr/>
            </a:pPr>
            <a:r>
              <a:rPr lang="en-GB" sz="1800" dirty="0">
                <a:solidFill>
                  <a:srgbClr val="002060"/>
                </a:solidFill>
              </a:rPr>
              <a:t>DD CEN TS 81-83 2009 Rules for the improvement of the resistance against vandalism</a:t>
            </a: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1758119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3" end="3"/>
                                            </p:txEl>
                                          </p:spTgt>
                                        </p:tgtEl>
                                        <p:attrNameLst>
                                          <p:attrName>style.visibility</p:attrName>
                                        </p:attrNameLst>
                                      </p:cBhvr>
                                      <p:to>
                                        <p:strVal val="visible"/>
                                      </p:to>
                                    </p:set>
                                    <p:animEffect transition="in" filter="fade">
                                      <p:cBhvr>
                                        <p:cTn id="26" dur="500"/>
                                        <p:tgtEl>
                                          <p:spTgt spid="1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3">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3">
                                            <p:txEl>
                                              <p:pRg st="3" end="3"/>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4099" name="Group 4"/>
          <p:cNvGrpSpPr>
            <a:grpSpLocks/>
          </p:cNvGrpSpPr>
          <p:nvPr/>
        </p:nvGrpSpPr>
        <p:grpSpPr bwMode="auto">
          <a:xfrm>
            <a:off x="7308850" y="1450975"/>
            <a:ext cx="1225550" cy="825500"/>
            <a:chOff x="3273288" y="41002"/>
            <a:chExt cx="1225822" cy="825200"/>
          </a:xfrm>
        </p:grpSpPr>
        <p:sp>
          <p:nvSpPr>
            <p:cNvPr id="6" name="Rounded Rectangle 5"/>
            <p:cNvSpPr/>
            <p:nvPr/>
          </p:nvSpPr>
          <p:spPr>
            <a:xfrm>
              <a:off x="3273288" y="69567"/>
              <a:ext cx="1225822" cy="79663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solidFill>
                    <a:prstClr val="white"/>
                  </a:solidFill>
                </a:rPr>
                <a:t>Design</a:t>
              </a:r>
            </a:p>
          </p:txBody>
        </p:sp>
      </p:grpSp>
      <p:sp>
        <p:nvSpPr>
          <p:cNvPr id="4100" name="Content Placeholder 2"/>
          <p:cNvSpPr txBox="1">
            <a:spLocks/>
          </p:cNvSpPr>
          <p:nvPr/>
        </p:nvSpPr>
        <p:spPr bwMode="auto">
          <a:xfrm>
            <a:off x="467543" y="2348880"/>
            <a:ext cx="8281169"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358775" indent="-3571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eaLnBrk="1">
              <a:spcBef>
                <a:spcPts val="600"/>
              </a:spcBef>
              <a:buSzPct val="100000"/>
              <a:buFont typeface="Arial" charset="0"/>
              <a:buChar char="•"/>
            </a:pPr>
            <a:r>
              <a:rPr lang="en-GB" dirty="0">
                <a:solidFill>
                  <a:srgbClr val="002060"/>
                </a:solidFill>
                <a:ea typeface="ＭＳ Ｐゴシック" pitchFamily="34" charset="-128"/>
              </a:rPr>
              <a:t>Lifts Regulations 1997</a:t>
            </a:r>
          </a:p>
          <a:p>
            <a:pPr lvl="1" eaLnBrk="1">
              <a:spcBef>
                <a:spcPts val="600"/>
              </a:spcBef>
              <a:buSzPct val="100000"/>
              <a:buFont typeface="Arial" charset="0"/>
              <a:buChar char="•"/>
            </a:pPr>
            <a:r>
              <a:rPr lang="en-GB" dirty="0">
                <a:solidFill>
                  <a:srgbClr val="002060"/>
                </a:solidFill>
                <a:ea typeface="ＭＳ Ｐゴシック" pitchFamily="34" charset="-128"/>
              </a:rPr>
              <a:t>The Supply of Machinery (Safety) Regulations 2008</a:t>
            </a:r>
          </a:p>
          <a:p>
            <a:pPr lvl="1" eaLnBrk="1">
              <a:spcBef>
                <a:spcPts val="600"/>
              </a:spcBef>
              <a:buSzPct val="100000"/>
              <a:buFont typeface="Arial" charset="0"/>
              <a:buChar char="•"/>
            </a:pPr>
            <a:r>
              <a:rPr lang="en-GB" dirty="0">
                <a:solidFill>
                  <a:srgbClr val="002060"/>
                </a:solidFill>
                <a:ea typeface="ＭＳ Ｐゴシック" pitchFamily="34" charset="-128"/>
              </a:rPr>
              <a:t>Building Regulations (Scotland-Tech Handbook &amp; England Part M)</a:t>
            </a:r>
          </a:p>
          <a:p>
            <a:pPr lvl="1" eaLnBrk="1">
              <a:spcBef>
                <a:spcPts val="600"/>
              </a:spcBef>
              <a:buSzPct val="100000"/>
              <a:buFont typeface="Arial" charset="0"/>
              <a:buChar char="•"/>
            </a:pPr>
            <a:r>
              <a:rPr lang="en-GB" dirty="0">
                <a:solidFill>
                  <a:srgbClr val="002060"/>
                </a:solidFill>
                <a:ea typeface="ＭＳ Ｐゴシック" pitchFamily="34" charset="-128"/>
              </a:rPr>
              <a:t>Construction (Design and Management) Regulations 2007</a:t>
            </a:r>
          </a:p>
          <a:p>
            <a:pPr lvl="1" eaLnBrk="1">
              <a:spcBef>
                <a:spcPts val="600"/>
              </a:spcBef>
              <a:buSzPct val="100000"/>
              <a:buFont typeface="Arial" charset="0"/>
              <a:buChar char="•"/>
            </a:pPr>
            <a:r>
              <a:rPr lang="en-GB" dirty="0" smtClean="0">
                <a:solidFill>
                  <a:srgbClr val="002060"/>
                </a:solidFill>
                <a:ea typeface="ＭＳ Ｐゴシック" pitchFamily="34" charset="-128"/>
              </a:rPr>
              <a:t>BS 5655-6:2002  Code for the selection and installation of new lifts</a:t>
            </a:r>
          </a:p>
          <a:p>
            <a:pPr lvl="1" eaLnBrk="1">
              <a:spcBef>
                <a:spcPts val="600"/>
              </a:spcBef>
              <a:buSzPct val="100000"/>
              <a:buFont typeface="Arial" charset="0"/>
              <a:buChar char="•"/>
            </a:pPr>
            <a:r>
              <a:rPr lang="en-GB" dirty="0" smtClean="0">
                <a:solidFill>
                  <a:srgbClr val="002060"/>
                </a:solidFill>
                <a:ea typeface="ＭＳ Ｐゴシック" pitchFamily="34" charset="-128"/>
              </a:rPr>
              <a:t>BS 9999:2008 </a:t>
            </a:r>
            <a:r>
              <a:rPr lang="en-GB" dirty="0">
                <a:solidFill>
                  <a:srgbClr val="002060"/>
                </a:solidFill>
                <a:ea typeface="ＭＳ Ｐゴシック" pitchFamily="34" charset="-128"/>
              </a:rPr>
              <a:t>Code of practice for fire safety</a:t>
            </a:r>
          </a:p>
          <a:p>
            <a:pPr lvl="1" eaLnBrk="1">
              <a:spcBef>
                <a:spcPts val="600"/>
              </a:spcBef>
              <a:buSzPct val="100000"/>
              <a:buFont typeface="Arial" charset="0"/>
              <a:buChar char="•"/>
            </a:pPr>
            <a:r>
              <a:rPr lang="en-GB" dirty="0">
                <a:solidFill>
                  <a:srgbClr val="002060"/>
                </a:solidFill>
                <a:ea typeface="ＭＳ Ｐゴシック" pitchFamily="34" charset="-128"/>
              </a:rPr>
              <a:t>BS ISO 4190 Lift </a:t>
            </a:r>
            <a:r>
              <a:rPr lang="en-GB" dirty="0" smtClean="0">
                <a:solidFill>
                  <a:srgbClr val="002060"/>
                </a:solidFill>
                <a:ea typeface="ＭＳ Ｐゴシック" pitchFamily="34" charset="-128"/>
              </a:rPr>
              <a:t>Classifications</a:t>
            </a:r>
          </a:p>
          <a:p>
            <a:pPr lvl="1" eaLnBrk="1">
              <a:spcBef>
                <a:spcPts val="600"/>
              </a:spcBef>
              <a:buSzPct val="100000"/>
              <a:buFont typeface="Arial" charset="0"/>
              <a:buChar char="•"/>
            </a:pPr>
            <a:r>
              <a:rPr lang="en-GB" dirty="0">
                <a:solidFill>
                  <a:srgbClr val="002060"/>
                </a:solidFill>
              </a:rPr>
              <a:t>BS EN 81 Series of Standards - 1, 2, 28, 70, 71, 72, 73 </a:t>
            </a:r>
            <a:endParaRPr lang="en-GB" dirty="0" smtClean="0">
              <a:solidFill>
                <a:srgbClr val="002060"/>
              </a:solidFill>
            </a:endParaRPr>
          </a:p>
          <a:p>
            <a:pPr lvl="1" eaLnBrk="1">
              <a:spcBef>
                <a:spcPts val="600"/>
              </a:spcBef>
              <a:buSzPct val="100000"/>
              <a:buFont typeface="Arial" charset="0"/>
              <a:buChar char="•"/>
            </a:pPr>
            <a:r>
              <a:rPr lang="en-GB" dirty="0" smtClean="0">
                <a:solidFill>
                  <a:srgbClr val="002060"/>
                </a:solidFill>
                <a:ea typeface="ＭＳ Ｐゴシック" pitchFamily="34" charset="-128"/>
              </a:rPr>
              <a:t>BS </a:t>
            </a:r>
            <a:r>
              <a:rPr lang="en-GB" dirty="0">
                <a:solidFill>
                  <a:srgbClr val="002060"/>
                </a:solidFill>
                <a:ea typeface="ＭＳ Ｐゴシック" pitchFamily="34" charset="-128"/>
              </a:rPr>
              <a:t>EN </a:t>
            </a:r>
            <a:r>
              <a:rPr lang="en-GB" dirty="0" smtClean="0">
                <a:solidFill>
                  <a:srgbClr val="002060"/>
                </a:solidFill>
                <a:ea typeface="ＭＳ Ｐゴシック" pitchFamily="34" charset="-128"/>
              </a:rPr>
              <a:t>115-1:2008 +A1 </a:t>
            </a:r>
            <a:r>
              <a:rPr lang="en-GB" dirty="0">
                <a:solidFill>
                  <a:srgbClr val="002060"/>
                </a:solidFill>
                <a:ea typeface="ＭＳ Ｐゴシック" pitchFamily="34" charset="-128"/>
              </a:rPr>
              <a:t>2010 - Safety of escalators and moving walks - Construction and installation</a:t>
            </a:r>
          </a:p>
        </p:txBody>
      </p:sp>
    </p:spTree>
    <p:extLst>
      <p:ext uri="{BB962C8B-B14F-4D97-AF65-F5344CB8AC3E}">
        <p14:creationId xmlns:p14="http://schemas.microsoft.com/office/powerpoint/2010/main" val="404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fade">
                                      <p:cBhvr>
                                        <p:cTn id="12" dur="500"/>
                                        <p:tgtEl>
                                          <p:spTgt spid="4100">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100">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00">
                                            <p:txEl>
                                              <p:pRg st="2" end="2"/>
                                            </p:txEl>
                                          </p:spTgt>
                                        </p:tgtEl>
                                        <p:attrNameLst>
                                          <p:attrName>style.visibility</p:attrName>
                                        </p:attrNameLst>
                                      </p:cBhvr>
                                      <p:to>
                                        <p:strVal val="visible"/>
                                      </p:to>
                                    </p:set>
                                    <p:animEffect transition="in" filter="fade">
                                      <p:cBhvr>
                                        <p:cTn id="19" dur="500"/>
                                        <p:tgtEl>
                                          <p:spTgt spid="4100">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100">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xEl>
                                              <p:pRg st="3" end="3"/>
                                            </p:txEl>
                                          </p:spTgt>
                                        </p:tgtEl>
                                        <p:attrNameLst>
                                          <p:attrName>style.visibility</p:attrName>
                                        </p:attrNameLst>
                                      </p:cBhvr>
                                      <p:to>
                                        <p:strVal val="visible"/>
                                      </p:to>
                                    </p:set>
                                    <p:animEffect transition="in" filter="fade">
                                      <p:cBhvr>
                                        <p:cTn id="26" dur="500"/>
                                        <p:tgtEl>
                                          <p:spTgt spid="4100">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100">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00">
                                            <p:txEl>
                                              <p:pRg st="4" end="4"/>
                                            </p:txEl>
                                          </p:spTgt>
                                        </p:tgtEl>
                                        <p:attrNameLst>
                                          <p:attrName>style.visibility</p:attrName>
                                        </p:attrNameLst>
                                      </p:cBhvr>
                                      <p:to>
                                        <p:strVal val="visible"/>
                                      </p:to>
                                    </p:set>
                                    <p:animEffect transition="in" filter="fade">
                                      <p:cBhvr>
                                        <p:cTn id="33" dur="500"/>
                                        <p:tgtEl>
                                          <p:spTgt spid="4100">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100">
                                            <p:txEl>
                                              <p:pRg st="3" end="3"/>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00">
                                            <p:txEl>
                                              <p:pRg st="5" end="5"/>
                                            </p:txEl>
                                          </p:spTgt>
                                        </p:tgtEl>
                                        <p:attrNameLst>
                                          <p:attrName>style.visibility</p:attrName>
                                        </p:attrNameLst>
                                      </p:cBhvr>
                                      <p:to>
                                        <p:strVal val="visible"/>
                                      </p:to>
                                    </p:set>
                                    <p:animEffect transition="in" filter="fade">
                                      <p:cBhvr>
                                        <p:cTn id="40" dur="500"/>
                                        <p:tgtEl>
                                          <p:spTgt spid="4100">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100">
                                            <p:txEl>
                                              <p:pRg st="4" end="4"/>
                                            </p:txEl>
                                          </p:spTgt>
                                        </p:tgtEl>
                                        <p:attrNameLst>
                                          <p:attrName>style.color</p:attrName>
                                        </p:attrNameLst>
                                      </p:cBhvr>
                                      <p:to>
                                        <a:srgbClr val="777777"/>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00">
                                            <p:txEl>
                                              <p:pRg st="6" end="6"/>
                                            </p:txEl>
                                          </p:spTgt>
                                        </p:tgtEl>
                                        <p:attrNameLst>
                                          <p:attrName>style.visibility</p:attrName>
                                        </p:attrNameLst>
                                      </p:cBhvr>
                                      <p:to>
                                        <p:strVal val="visible"/>
                                      </p:to>
                                    </p:set>
                                    <p:animEffect transition="in" filter="fade">
                                      <p:cBhvr>
                                        <p:cTn id="47" dur="500"/>
                                        <p:tgtEl>
                                          <p:spTgt spid="4100">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100">
                                            <p:txEl>
                                              <p:pRg st="5" end="5"/>
                                            </p:txEl>
                                          </p:spTgt>
                                        </p:tgtEl>
                                        <p:attrNameLst>
                                          <p:attrName>style.color</p:attrName>
                                        </p:attrNameLst>
                                      </p:cBhvr>
                                      <p:to>
                                        <a:srgbClr val="777777"/>
                                      </p:to>
                                    </p:animClr>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00">
                                            <p:txEl>
                                              <p:pRg st="7" end="7"/>
                                            </p:txEl>
                                          </p:spTgt>
                                        </p:tgtEl>
                                        <p:attrNameLst>
                                          <p:attrName>style.visibility</p:attrName>
                                        </p:attrNameLst>
                                      </p:cBhvr>
                                      <p:to>
                                        <p:strVal val="visible"/>
                                      </p:to>
                                    </p:set>
                                    <p:animEffect transition="in" filter="fade">
                                      <p:cBhvr>
                                        <p:cTn id="54" dur="500"/>
                                        <p:tgtEl>
                                          <p:spTgt spid="4100">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100">
                                            <p:txEl>
                                              <p:pRg st="6" end="6"/>
                                            </p:txEl>
                                          </p:spTgt>
                                        </p:tgtEl>
                                        <p:attrNameLst>
                                          <p:attrName>style.color</p:attrName>
                                        </p:attrNameLst>
                                      </p:cBhvr>
                                      <p:to>
                                        <a:srgbClr val="777777"/>
                                      </p:to>
                                    </p:animClr>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100">
                                            <p:txEl>
                                              <p:pRg st="8" end="8"/>
                                            </p:txEl>
                                          </p:spTgt>
                                        </p:tgtEl>
                                        <p:attrNameLst>
                                          <p:attrName>style.visibility</p:attrName>
                                        </p:attrNameLst>
                                      </p:cBhvr>
                                      <p:to>
                                        <p:strVal val="visible"/>
                                      </p:to>
                                    </p:set>
                                    <p:animEffect transition="in" filter="fade">
                                      <p:cBhvr>
                                        <p:cTn id="61" dur="500"/>
                                        <p:tgtEl>
                                          <p:spTgt spid="4100">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100">
                                            <p:txEl>
                                              <p:pRg st="7" end="7"/>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1587" lvl="1" indent="0" eaLnBrk="1">
              <a:spcBef>
                <a:spcPts val="1200"/>
              </a:spcBef>
              <a:buNone/>
              <a:defRPr/>
            </a:pPr>
            <a:r>
              <a:rPr lang="en-GB" sz="1800" dirty="0" smtClean="0">
                <a:solidFill>
                  <a:srgbClr val="002060"/>
                </a:solidFill>
              </a:rPr>
              <a:t>How do I prioritise what to do?</a:t>
            </a:r>
            <a:r>
              <a:rPr lang="en-GB" sz="1800" dirty="0">
                <a:solidFill>
                  <a:srgbClr val="002060"/>
                </a:solidFill>
              </a:rPr>
              <a:t> </a:t>
            </a:r>
            <a:endParaRPr lang="en-GB" sz="1800" dirty="0" smtClean="0">
              <a:solidFill>
                <a:srgbClr val="002060"/>
              </a:solidFill>
            </a:endParaRPr>
          </a:p>
          <a:p>
            <a:pPr marL="2812" lvl="1" indent="0" eaLnBrk="1">
              <a:spcBef>
                <a:spcPts val="1200"/>
              </a:spcBef>
              <a:buNone/>
              <a:defRPr/>
            </a:pPr>
            <a:r>
              <a:rPr lang="en-GB" sz="1800" dirty="0" smtClean="0">
                <a:solidFill>
                  <a:srgbClr val="002060"/>
                </a:solidFill>
              </a:rPr>
              <a:t>How </a:t>
            </a:r>
            <a:r>
              <a:rPr lang="en-GB" sz="1800" dirty="0">
                <a:solidFill>
                  <a:srgbClr val="002060"/>
                </a:solidFill>
              </a:rPr>
              <a:t>do I ensure that any modernisation work does not compromise the safety of my lift/escalator?</a:t>
            </a: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r>
              <a:rPr lang="en-GB" sz="1800" dirty="0">
                <a:solidFill>
                  <a:srgbClr val="002060"/>
                </a:solidFill>
              </a:rPr>
              <a:t>When undertaking modifications to an existing lift/escalator the first consideration should be the retention of at least the existing level of safety. Under no circumstances should the </a:t>
            </a:r>
            <a:r>
              <a:rPr lang="en-GB" sz="1800" dirty="0" smtClean="0">
                <a:solidFill>
                  <a:srgbClr val="002060"/>
                </a:solidFill>
              </a:rPr>
              <a:t>installation </a:t>
            </a:r>
            <a:r>
              <a:rPr lang="en-GB" sz="1800" dirty="0">
                <a:solidFill>
                  <a:srgbClr val="002060"/>
                </a:solidFill>
              </a:rPr>
              <a:t>be less safe after the modifications have been made.</a:t>
            </a:r>
          </a:p>
          <a:p>
            <a:pPr marL="2812" lvl="1" indent="0" eaLnBrk="1">
              <a:spcBef>
                <a:spcPts val="1200"/>
              </a:spcBef>
              <a:buNone/>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1468777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2508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r>
              <a:rPr lang="en-GB" sz="1800" dirty="0">
                <a:solidFill>
                  <a:srgbClr val="002060"/>
                </a:solidFill>
              </a:rPr>
              <a:t>How do I prioritise what to do? </a:t>
            </a: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48254" y="2853330"/>
            <a:ext cx="4711978"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6408" y="2718270"/>
            <a:ext cx="7145992" cy="336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775" y="165335"/>
            <a:ext cx="8461697"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161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172"/>
                                        </p:tgtEl>
                                      </p:cBhvr>
                                    </p:animEffect>
                                    <p:set>
                                      <p:cBhvr>
                                        <p:cTn id="12" dur="1" fill="hold">
                                          <p:stCondLst>
                                            <p:cond delay="499"/>
                                          </p:stCondLst>
                                        </p:cTn>
                                        <p:tgtEl>
                                          <p:spTgt spid="71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a:solidFill>
                  <a:srgbClr val="002060"/>
                </a:solidFill>
              </a:rPr>
              <a:t>How do I ensure that any modernisation work does not compromise the safety of my lift/escalator? </a:t>
            </a: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8698" y="3126020"/>
            <a:ext cx="6027638" cy="297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341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Example – you decide to replace the lift car interior only.</a:t>
            </a: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11" name="Picture 10" descr="Description: C:\Users\allanj\Documents\Projects\Hilton\Old\Photos\Car Park\IMG_0008.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1691680" y="2996952"/>
            <a:ext cx="2232248" cy="3096394"/>
          </a:xfrm>
          <a:prstGeom prst="rect">
            <a:avLst/>
          </a:prstGeom>
          <a:noFill/>
          <a:ln>
            <a:noFill/>
          </a:ln>
        </p:spPr>
      </p:pic>
      <p:pic>
        <p:nvPicPr>
          <p:cNvPr id="14" name="Picture 13" descr="Description: C:\Users\allanj\Documents\Projects\Hilton\Photos\18.01.12 - L1 &amp; L6\DSCF0673.JPG"/>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400510" y="3000113"/>
            <a:ext cx="2259722" cy="3096394"/>
          </a:xfrm>
          <a:prstGeom prst="rect">
            <a:avLst/>
          </a:prstGeom>
          <a:noFill/>
          <a:ln>
            <a:noFill/>
          </a:ln>
        </p:spPr>
      </p:pic>
      <p:sp>
        <p:nvSpPr>
          <p:cNvPr id="3" name="Rectangle 2"/>
          <p:cNvSpPr/>
          <p:nvPr/>
        </p:nvSpPr>
        <p:spPr>
          <a:xfrm>
            <a:off x="6660233" y="3429000"/>
            <a:ext cx="2088480" cy="2800767"/>
          </a:xfrm>
          <a:prstGeom prst="rect">
            <a:avLst/>
          </a:prstGeom>
        </p:spPr>
        <p:txBody>
          <a:bodyPr wrap="square">
            <a:spAutoFit/>
          </a:bodyPr>
          <a:lstStyle/>
          <a:p>
            <a:pPr marL="360000" lvl="1" eaLnBrk="1">
              <a:spcBef>
                <a:spcPts val="1200"/>
              </a:spcBef>
              <a:defRPr/>
            </a:pPr>
            <a:r>
              <a:rPr lang="en-GB" dirty="0" smtClean="0">
                <a:solidFill>
                  <a:srgbClr val="002060"/>
                </a:solidFill>
              </a:rPr>
              <a:t>After</a:t>
            </a:r>
          </a:p>
          <a:p>
            <a:pPr marL="645750" lvl="1" indent="-285750" eaLnBrk="1">
              <a:spcBef>
                <a:spcPts val="1200"/>
              </a:spcBef>
              <a:buFont typeface="Arial" pitchFamily="34" charset="0"/>
              <a:buChar char="•"/>
              <a:defRPr/>
            </a:pPr>
            <a:r>
              <a:rPr lang="en-GB" dirty="0" smtClean="0">
                <a:solidFill>
                  <a:srgbClr val="002060"/>
                </a:solidFill>
              </a:rPr>
              <a:t>Steel wal</a:t>
            </a:r>
            <a:r>
              <a:rPr lang="en-GB" dirty="0">
                <a:solidFill>
                  <a:srgbClr val="002060"/>
                </a:solidFill>
              </a:rPr>
              <a:t>l</a:t>
            </a:r>
            <a:r>
              <a:rPr lang="en-GB" dirty="0" smtClean="0">
                <a:solidFill>
                  <a:srgbClr val="002060"/>
                </a:solidFill>
              </a:rPr>
              <a:t> panels</a:t>
            </a:r>
          </a:p>
          <a:p>
            <a:pPr marL="645750" lvl="1" indent="-285750" eaLnBrk="1">
              <a:spcBef>
                <a:spcPts val="1200"/>
              </a:spcBef>
              <a:buFont typeface="Arial" pitchFamily="34" charset="0"/>
              <a:buChar char="•"/>
              <a:defRPr/>
            </a:pPr>
            <a:r>
              <a:rPr lang="en-GB" dirty="0" smtClean="0">
                <a:solidFill>
                  <a:srgbClr val="002060"/>
                </a:solidFill>
              </a:rPr>
              <a:t>New ceiling</a:t>
            </a:r>
          </a:p>
          <a:p>
            <a:pPr marL="645750" lvl="1" indent="-285750" eaLnBrk="1">
              <a:spcBef>
                <a:spcPts val="1200"/>
              </a:spcBef>
              <a:buFont typeface="Arial" pitchFamily="34" charset="0"/>
              <a:buChar char="•"/>
              <a:defRPr/>
            </a:pPr>
            <a:r>
              <a:rPr lang="en-GB" dirty="0" smtClean="0">
                <a:solidFill>
                  <a:srgbClr val="002060"/>
                </a:solidFill>
              </a:rPr>
              <a:t>New lighting</a:t>
            </a:r>
          </a:p>
          <a:p>
            <a:pPr marL="645750" lvl="1" indent="-285750" eaLnBrk="1">
              <a:spcBef>
                <a:spcPts val="1200"/>
              </a:spcBef>
              <a:buFont typeface="Arial" pitchFamily="34" charset="0"/>
              <a:buChar char="•"/>
              <a:defRPr/>
            </a:pPr>
            <a:r>
              <a:rPr lang="en-GB" dirty="0" smtClean="0">
                <a:solidFill>
                  <a:srgbClr val="002060"/>
                </a:solidFill>
              </a:rPr>
              <a:t>Stone floor</a:t>
            </a:r>
          </a:p>
          <a:p>
            <a:pPr marL="360000" lvl="1" eaLnBrk="1">
              <a:spcBef>
                <a:spcPts val="1200"/>
              </a:spcBef>
              <a:defRPr/>
            </a:pPr>
            <a:endParaRPr lang="en-GB" dirty="0">
              <a:solidFill>
                <a:srgbClr val="002060"/>
              </a:solidFill>
            </a:endParaRPr>
          </a:p>
        </p:txBody>
      </p:sp>
      <p:sp>
        <p:nvSpPr>
          <p:cNvPr id="4" name="Rectangle 3"/>
          <p:cNvSpPr/>
          <p:nvPr/>
        </p:nvSpPr>
        <p:spPr>
          <a:xfrm>
            <a:off x="218639" y="3429000"/>
            <a:ext cx="1227900" cy="369332"/>
          </a:xfrm>
          <a:prstGeom prst="rect">
            <a:avLst/>
          </a:prstGeom>
        </p:spPr>
        <p:txBody>
          <a:bodyPr wrap="none">
            <a:spAutoFit/>
          </a:bodyPr>
          <a:lstStyle/>
          <a:p>
            <a:pPr marL="360000" lvl="1" eaLnBrk="1">
              <a:spcBef>
                <a:spcPts val="1200"/>
              </a:spcBef>
              <a:defRPr/>
            </a:pPr>
            <a:r>
              <a:rPr lang="en-GB" dirty="0">
                <a:solidFill>
                  <a:srgbClr val="002060"/>
                </a:solidFill>
              </a:rPr>
              <a:t>Before</a:t>
            </a:r>
          </a:p>
        </p:txBody>
      </p:sp>
    </p:spTree>
    <p:extLst>
      <p:ext uri="{BB962C8B-B14F-4D97-AF65-F5344CB8AC3E}">
        <p14:creationId xmlns:p14="http://schemas.microsoft.com/office/powerpoint/2010/main" val="185003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If all I have done is to replace the lift car interior fittings and fixtures do I still need to follow all of the above legislation/standards?</a:t>
            </a:r>
          </a:p>
          <a:p>
            <a:pPr marL="2812" lvl="1" indent="0" eaLnBrk="1">
              <a:spcBef>
                <a:spcPts val="1200"/>
              </a:spcBef>
              <a:buNone/>
              <a:defRPr/>
            </a:pPr>
            <a:r>
              <a:rPr lang="en-GB" sz="1800" dirty="0" smtClean="0">
                <a:solidFill>
                  <a:srgbClr val="002060"/>
                </a:solidFill>
              </a:rPr>
              <a:t>What are the consequences/risks associated with this modification?</a:t>
            </a: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Increased lift car mass/weight </a:t>
            </a:r>
          </a:p>
          <a:p>
            <a:pPr marL="360000" lvl="1" eaLnBrk="1">
              <a:spcBef>
                <a:spcPts val="1200"/>
              </a:spcBef>
              <a:buFont typeface="Arial" charset="0"/>
              <a:buChar char="•"/>
              <a:defRPr/>
            </a:pPr>
            <a:r>
              <a:rPr lang="en-GB" sz="1800" dirty="0" smtClean="0">
                <a:solidFill>
                  <a:srgbClr val="002060"/>
                </a:solidFill>
              </a:rPr>
              <a:t>Will the lift machine be able to lift the load and will the building support it?</a:t>
            </a:r>
          </a:p>
          <a:p>
            <a:pPr marL="360000" lvl="1" eaLnBrk="1">
              <a:spcBef>
                <a:spcPts val="1200"/>
              </a:spcBef>
              <a:buFont typeface="Arial" charset="0"/>
              <a:buChar char="•"/>
              <a:defRPr/>
            </a:pPr>
            <a:r>
              <a:rPr lang="en-GB" sz="1800" dirty="0" smtClean="0">
                <a:solidFill>
                  <a:srgbClr val="002060"/>
                </a:solidFill>
              </a:rPr>
              <a:t>Will the lift car frame be strong enough?</a:t>
            </a:r>
          </a:p>
          <a:p>
            <a:pPr marL="360000" lvl="1" eaLnBrk="1">
              <a:spcBef>
                <a:spcPts val="1200"/>
              </a:spcBef>
              <a:buFont typeface="Arial" charset="0"/>
              <a:buChar char="•"/>
              <a:defRPr/>
            </a:pPr>
            <a:r>
              <a:rPr lang="en-GB" sz="1800" dirty="0" smtClean="0">
                <a:solidFill>
                  <a:srgbClr val="002060"/>
                </a:solidFill>
              </a:rPr>
              <a:t>Will the ropes/suspension system still be sufficient?</a:t>
            </a:r>
          </a:p>
          <a:p>
            <a:pPr marL="360000" lvl="1" eaLnBrk="1">
              <a:spcBef>
                <a:spcPts val="1200"/>
              </a:spcBef>
              <a:buFont typeface="Arial" charset="0"/>
              <a:buChar char="•"/>
              <a:defRPr/>
            </a:pPr>
            <a:r>
              <a:rPr lang="en-GB" sz="1800" dirty="0" smtClean="0">
                <a:solidFill>
                  <a:srgbClr val="002060"/>
                </a:solidFill>
              </a:rPr>
              <a:t>Will the buffers, safety gear and guide rails still be suitable if all else fails?</a:t>
            </a:r>
          </a:p>
          <a:p>
            <a:pPr marL="360000" lvl="1" eaLnBrk="1">
              <a:spcBef>
                <a:spcPts val="1200"/>
              </a:spcBef>
              <a:buFont typeface="Arial" charset="0"/>
              <a:buChar char="•"/>
              <a:defRPr/>
            </a:pPr>
            <a:endParaRPr lang="en-GB" sz="1800" dirty="0">
              <a:solidFill>
                <a:srgbClr val="002060"/>
              </a:solidFill>
            </a:endParaRP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2" name="Slamming the Car buffer.wmv">
            <a:hlinkClick r:id="" action="ppaction://media"/>
          </p:cNvPr>
          <p:cNvPicPr>
            <a:picLocks noChangeAspect="1"/>
          </p:cNvPicPr>
          <p:nvPr>
            <a:videoFile r:link="rId1"/>
            <p:extLst>
              <p:ext uri="{DAA4B4D4-6D71-4841-9C94-3DE7FCFB9230}">
                <p14:media xmlns:p14="http://schemas.microsoft.com/office/powerpoint/2010/main" r:embed="rId2">
                  <p14:trim end="21329.26"/>
                </p14:media>
              </p:ext>
            </p:extLst>
          </p:nvPr>
        </p:nvPicPr>
        <p:blipFill>
          <a:blip r:embed="rId4"/>
          <a:stretch>
            <a:fillRect/>
          </a:stretch>
        </p:blipFill>
        <p:spPr>
          <a:xfrm>
            <a:off x="2051720" y="2708920"/>
            <a:ext cx="4572000" cy="3429000"/>
          </a:xfrm>
          <a:prstGeom prst="rect">
            <a:avLst/>
          </a:prstGeom>
        </p:spPr>
      </p:pic>
    </p:spTree>
    <p:extLst>
      <p:ext uri="{BB962C8B-B14F-4D97-AF65-F5344CB8AC3E}">
        <p14:creationId xmlns:p14="http://schemas.microsoft.com/office/powerpoint/2010/main" val="3035335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par>
                                <p:cTn id="18" presetID="3" presetClass="emph" presetSubtype="2" fill="hold" nodeType="withEffect">
                                  <p:stCondLst>
                                    <p:cond delay="0"/>
                                  </p:stCondLst>
                                  <p:childTnLst>
                                    <p:animClr clrSpc="rgb" dir="cw">
                                      <p:cBhvr override="childStyle">
                                        <p:cTn id="19" dur="500" fill="hold"/>
                                        <p:tgtEl>
                                          <p:spTgt spid="13">
                                            <p:txEl>
                                              <p:pRg st="3" end="3"/>
                                            </p:txEl>
                                          </p:spTgt>
                                        </p:tgtEl>
                                        <p:attrNameLst>
                                          <p:attrName>style.color</p:attrName>
                                        </p:attrNameLst>
                                      </p:cBhvr>
                                      <p:to>
                                        <a:srgbClr val="777777"/>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fade">
                                      <p:cBhvr>
                                        <p:cTn id="24" dur="500"/>
                                        <p:tgtEl>
                                          <p:spTgt spid="13">
                                            <p:txEl>
                                              <p:pRg st="5" end="5"/>
                                            </p:txEl>
                                          </p:spTgt>
                                        </p:tgtEl>
                                      </p:cBhvr>
                                    </p:animEffect>
                                  </p:childTnLst>
                                </p:cTn>
                              </p:par>
                              <p:par>
                                <p:cTn id="25" presetID="3" presetClass="emph" presetSubtype="2" fill="hold" nodeType="withEffect">
                                  <p:stCondLst>
                                    <p:cond delay="0"/>
                                  </p:stCondLst>
                                  <p:childTnLst>
                                    <p:animClr clrSpc="rgb" dir="cw">
                                      <p:cBhvr override="childStyle">
                                        <p:cTn id="26" dur="500" fill="hold"/>
                                        <p:tgtEl>
                                          <p:spTgt spid="13">
                                            <p:txEl>
                                              <p:pRg st="4" end="4"/>
                                            </p:txEl>
                                          </p:spTgt>
                                        </p:tgtEl>
                                        <p:attrNameLst>
                                          <p:attrName>style.color</p:attrName>
                                        </p:attrNameLst>
                                      </p:cBhvr>
                                      <p:to>
                                        <a:srgbClr val="777777"/>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animEffect transition="in" filter="fade">
                                      <p:cBhvr>
                                        <p:cTn id="31" dur="500"/>
                                        <p:tgtEl>
                                          <p:spTgt spid="13">
                                            <p:txEl>
                                              <p:pRg st="6" end="6"/>
                                            </p:txEl>
                                          </p:spTgt>
                                        </p:tgtEl>
                                      </p:cBhvr>
                                    </p:animEffect>
                                  </p:childTnLst>
                                </p:cTn>
                              </p:par>
                              <p:par>
                                <p:cTn id="32" presetID="3" presetClass="emph" presetSubtype="2" fill="hold" nodeType="withEffect">
                                  <p:stCondLst>
                                    <p:cond delay="0"/>
                                  </p:stCondLst>
                                  <p:childTnLst>
                                    <p:animClr clrSpc="rgb" dir="cw">
                                      <p:cBhvr override="childStyle">
                                        <p:cTn id="33" dur="500" fill="hold"/>
                                        <p:tgtEl>
                                          <p:spTgt spid="13">
                                            <p:txEl>
                                              <p:pRg st="5" end="5"/>
                                            </p:txEl>
                                          </p:spTgt>
                                        </p:tgtEl>
                                        <p:attrNameLst>
                                          <p:attrName>style.color</p:attrName>
                                        </p:attrNameLst>
                                      </p:cBhvr>
                                      <p:to>
                                        <a:srgbClr val="777777"/>
                                      </p:to>
                                    </p:animClr>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Effect transition="in" filter="fade">
                                      <p:cBhvr>
                                        <p:cTn id="38" dur="500"/>
                                        <p:tgtEl>
                                          <p:spTgt spid="13">
                                            <p:txEl>
                                              <p:pRg st="7" end="7"/>
                                            </p:txEl>
                                          </p:spTgt>
                                        </p:tgtEl>
                                      </p:cBhvr>
                                    </p:animEffect>
                                  </p:childTnLst>
                                </p:cTn>
                              </p:par>
                              <p:par>
                                <p:cTn id="39" presetID="3" presetClass="emph" presetSubtype="2" fill="hold" nodeType="withEffect">
                                  <p:stCondLst>
                                    <p:cond delay="0"/>
                                  </p:stCondLst>
                                  <p:childTnLst>
                                    <p:animClr clrSpc="rgb" dir="cw">
                                      <p:cBhvr override="childStyle">
                                        <p:cTn id="40" dur="500" fill="hold"/>
                                        <p:tgtEl>
                                          <p:spTgt spid="13">
                                            <p:txEl>
                                              <p:pRg st="6" end="6"/>
                                            </p:txEl>
                                          </p:spTgt>
                                        </p:tgtEl>
                                        <p:attrNameLst>
                                          <p:attrName>style.color</p:attrName>
                                        </p:attrNameLst>
                                      </p:cBhvr>
                                      <p:to>
                                        <a:srgbClr val="777777"/>
                                      </p:to>
                                    </p:animClr>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3">
                                            <p:txEl>
                                              <p:pRg st="0" end="0"/>
                                            </p:txEl>
                                          </p:spTgt>
                                        </p:tgtEl>
                                      </p:cBhvr>
                                    </p:animEffect>
                                    <p:set>
                                      <p:cBhvr>
                                        <p:cTn id="45" dur="1" fill="hold">
                                          <p:stCondLst>
                                            <p:cond delay="499"/>
                                          </p:stCondLst>
                                        </p:cTn>
                                        <p:tgtEl>
                                          <p:spTgt spid="13">
                                            <p:txEl>
                                              <p:pRg st="0" end="0"/>
                                            </p:txEl>
                                          </p:spTgt>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
                                            <p:txEl>
                                              <p:pRg st="1" end="1"/>
                                            </p:txEl>
                                          </p:spTgt>
                                        </p:tgtEl>
                                      </p:cBhvr>
                                    </p:animEffect>
                                    <p:set>
                                      <p:cBhvr>
                                        <p:cTn id="48" dur="1" fill="hold">
                                          <p:stCondLst>
                                            <p:cond delay="499"/>
                                          </p:stCondLst>
                                        </p:cTn>
                                        <p:tgtEl>
                                          <p:spTgt spid="13">
                                            <p:txEl>
                                              <p:pRg st="1" end="1"/>
                                            </p:txEl>
                                          </p:spTgt>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
                                            <p:txEl>
                                              <p:pRg st="3" end="3"/>
                                            </p:txEl>
                                          </p:spTgt>
                                        </p:tgtEl>
                                      </p:cBhvr>
                                    </p:animEffect>
                                    <p:set>
                                      <p:cBhvr>
                                        <p:cTn id="51" dur="1" fill="hold">
                                          <p:stCondLst>
                                            <p:cond delay="499"/>
                                          </p:stCondLst>
                                        </p:cTn>
                                        <p:tgtEl>
                                          <p:spTgt spid="13">
                                            <p:txEl>
                                              <p:pRg st="3" end="3"/>
                                            </p:txEl>
                                          </p:spTgt>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
                                            <p:txEl>
                                              <p:pRg st="4" end="4"/>
                                            </p:txEl>
                                          </p:spTgt>
                                        </p:tgtEl>
                                      </p:cBhvr>
                                    </p:animEffect>
                                    <p:set>
                                      <p:cBhvr>
                                        <p:cTn id="54" dur="1" fill="hold">
                                          <p:stCondLst>
                                            <p:cond delay="499"/>
                                          </p:stCondLst>
                                        </p:cTn>
                                        <p:tgtEl>
                                          <p:spTgt spid="13">
                                            <p:txEl>
                                              <p:pRg st="4" end="4"/>
                                            </p:tx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xEl>
                                              <p:pRg st="5" end="5"/>
                                            </p:txEl>
                                          </p:spTgt>
                                        </p:tgtEl>
                                      </p:cBhvr>
                                    </p:animEffect>
                                    <p:set>
                                      <p:cBhvr>
                                        <p:cTn id="57" dur="1" fill="hold">
                                          <p:stCondLst>
                                            <p:cond delay="499"/>
                                          </p:stCondLst>
                                        </p:cTn>
                                        <p:tgtEl>
                                          <p:spTgt spid="13">
                                            <p:txEl>
                                              <p:pRg st="5" end="5"/>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
                                            <p:txEl>
                                              <p:pRg st="6" end="6"/>
                                            </p:txEl>
                                          </p:spTgt>
                                        </p:tgtEl>
                                      </p:cBhvr>
                                    </p:animEffect>
                                    <p:set>
                                      <p:cBhvr>
                                        <p:cTn id="60" dur="1" fill="hold">
                                          <p:stCondLst>
                                            <p:cond delay="499"/>
                                          </p:stCondLst>
                                        </p:cTn>
                                        <p:tgtEl>
                                          <p:spTgt spid="13">
                                            <p:txEl>
                                              <p:pRg st="6" end="6"/>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3">
                                            <p:txEl>
                                              <p:pRg st="7" end="7"/>
                                            </p:txEl>
                                          </p:spTgt>
                                        </p:tgtEl>
                                      </p:cBhvr>
                                    </p:animEffect>
                                    <p:set>
                                      <p:cBhvr>
                                        <p:cTn id="63" dur="1" fill="hold">
                                          <p:stCondLst>
                                            <p:cond delay="499"/>
                                          </p:stCondLst>
                                        </p:cTn>
                                        <p:tgtEl>
                                          <p:spTgt spid="13">
                                            <p:txEl>
                                              <p:pRg st="7" end="7"/>
                                            </p:txEl>
                                          </p:spTgt>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par>
                                <p:cTn id="68" presetID="1" presetClass="mediacall" presetSubtype="0" fill="hold" nodeType="withEffect">
                                  <p:stCondLst>
                                    <p:cond delay="0"/>
                                  </p:stCondLst>
                                  <p:childTnLst>
                                    <p:cmd type="call" cmd="playFrom(0.0)">
                                      <p:cBhvr>
                                        <p:cTn id="69" dur="6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sp>
        <p:nvSpPr>
          <p:cNvPr id="7" name="Rounded Rectangle 4"/>
          <p:cNvSpPr/>
          <p:nvPr/>
        </p:nvSpPr>
        <p:spPr>
          <a:xfrm>
            <a:off x="7346950" y="1450975"/>
            <a:ext cx="1147763" cy="719138"/>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Deign</a:t>
            </a:r>
          </a:p>
        </p:txBody>
      </p:sp>
      <p:grpSp>
        <p:nvGrpSpPr>
          <p:cNvPr id="11268" name="Group 7"/>
          <p:cNvGrpSpPr>
            <a:grpSpLocks/>
          </p:cNvGrpSpPr>
          <p:nvPr/>
        </p:nvGrpSpPr>
        <p:grpSpPr bwMode="auto">
          <a:xfrm>
            <a:off x="7307263" y="1479550"/>
            <a:ext cx="1225550" cy="796925"/>
            <a:chOff x="2337505" y="2882148"/>
            <a:chExt cx="1225822" cy="796784"/>
          </a:xfrm>
        </p:grpSpPr>
        <p:sp>
          <p:nvSpPr>
            <p:cNvPr id="9" name="Rounded Rectangle 8"/>
            <p:cNvSpPr/>
            <p:nvPr/>
          </p:nvSpPr>
          <p:spPr>
            <a:xfrm>
              <a:off x="2337505" y="2882148"/>
              <a:ext cx="1225822" cy="796784"/>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ounded Rectangle 4"/>
            <p:cNvSpPr/>
            <p:nvPr/>
          </p:nvSpPr>
          <p:spPr>
            <a:xfrm>
              <a:off x="2375613" y="2921829"/>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Modernisation</a:t>
              </a:r>
            </a:p>
          </p:txBody>
        </p:sp>
      </p:grpSp>
      <p:sp>
        <p:nvSpPr>
          <p:cNvPr id="13" name="Content Placeholder 2"/>
          <p:cNvSpPr txBox="1">
            <a:spLocks/>
          </p:cNvSpPr>
          <p:nvPr/>
        </p:nvSpPr>
        <p:spPr>
          <a:xfrm>
            <a:off x="395535" y="2348880"/>
            <a:ext cx="8353177"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How do I prioritise what to do?</a:t>
            </a:r>
            <a:r>
              <a:rPr lang="en-GB" sz="1800" dirty="0">
                <a:solidFill>
                  <a:srgbClr val="002060"/>
                </a:solidFill>
              </a:rPr>
              <a:t> </a:t>
            </a:r>
            <a:endParaRPr lang="en-GB" sz="1800" dirty="0" smtClean="0">
              <a:solidFill>
                <a:srgbClr val="002060"/>
              </a:solidFill>
            </a:endParaRPr>
          </a:p>
          <a:p>
            <a:pPr marL="2812" lvl="1" indent="0" eaLnBrk="1">
              <a:spcBef>
                <a:spcPts val="1200"/>
              </a:spcBef>
              <a:buNone/>
              <a:defRPr/>
            </a:pPr>
            <a:r>
              <a:rPr lang="en-GB" sz="1800" dirty="0" smtClean="0">
                <a:solidFill>
                  <a:srgbClr val="002060"/>
                </a:solidFill>
              </a:rPr>
              <a:t>How </a:t>
            </a:r>
            <a:r>
              <a:rPr lang="en-GB" sz="1800" dirty="0">
                <a:solidFill>
                  <a:srgbClr val="002060"/>
                </a:solidFill>
              </a:rPr>
              <a:t>do I ensure that any modernisation work does not compromise the safety of my lift/escalator?</a:t>
            </a:r>
          </a:p>
          <a:p>
            <a:pPr marL="360000" lvl="1" eaLnBrk="1">
              <a:spcBef>
                <a:spcPts val="1200"/>
              </a:spcBef>
              <a:buFont typeface="Arial" charset="0"/>
              <a:buChar char="•"/>
              <a:defRPr/>
            </a:pPr>
            <a:r>
              <a:rPr lang="en-GB" sz="1800" dirty="0" smtClean="0">
                <a:solidFill>
                  <a:srgbClr val="002060"/>
                </a:solidFill>
              </a:rPr>
              <a:t>BS EN 81-80 Risk Assessment</a:t>
            </a:r>
          </a:p>
          <a:p>
            <a:pPr marL="360000" lvl="1" eaLnBrk="1">
              <a:spcBef>
                <a:spcPts val="1200"/>
              </a:spcBef>
              <a:buFont typeface="Arial" charset="0"/>
              <a:buChar char="•"/>
              <a:defRPr/>
            </a:pPr>
            <a:r>
              <a:rPr lang="en-GB" sz="1800" dirty="0">
                <a:solidFill>
                  <a:srgbClr val="002060"/>
                </a:solidFill>
              </a:rPr>
              <a:t>BS 5655-11/12 2005 - Code of practice for the undertaking of modifications to existing electric/hydraulic lifts</a:t>
            </a:r>
          </a:p>
          <a:p>
            <a:pPr marL="360000" lvl="1" eaLnBrk="1">
              <a:spcBef>
                <a:spcPts val="1200"/>
              </a:spcBef>
              <a:buFont typeface="Arial" charset="0"/>
              <a:buChar char="•"/>
              <a:defRPr/>
            </a:pPr>
            <a:r>
              <a:rPr lang="en-GB" sz="1800" dirty="0" smtClean="0">
                <a:solidFill>
                  <a:srgbClr val="002060"/>
                </a:solidFill>
              </a:rPr>
              <a:t>Ensure that the formulation or specification of any modernisation scheme is done in conjunction with a competent person with sufficient experience and knowledge to undertake a risk assessment to identify any issues which need to be addressed to ensure the safety of the modified installation.</a:t>
            </a:r>
          </a:p>
          <a:p>
            <a:pPr marL="360000" lvl="1" eaLnBrk="1">
              <a:spcBef>
                <a:spcPts val="1200"/>
              </a:spcBef>
              <a:buFont typeface="Arial" charset="0"/>
              <a:buChar char="•"/>
              <a:defRPr/>
            </a:pPr>
            <a:r>
              <a:rPr lang="en-GB" sz="1800" dirty="0" smtClean="0">
                <a:solidFill>
                  <a:srgbClr val="002060"/>
                </a:solidFill>
              </a:rPr>
              <a:t>Final testing and commissioning procedures to demonstrate compliance</a:t>
            </a: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3789822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3">
                                            <p:txEl>
                                              <p:pRg st="2" end="2"/>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3">
                                            <p:txEl>
                                              <p:pRg st="3" end="3"/>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5" end="5"/>
                                            </p:txEl>
                                          </p:spTgt>
                                        </p:tgtEl>
                                        <p:attrNameLst>
                                          <p:attrName>style.visibility</p:attrName>
                                        </p:attrNameLst>
                                      </p:cBhvr>
                                      <p:to>
                                        <p:strVal val="visible"/>
                                      </p:to>
                                    </p:set>
                                    <p:animEffect transition="in" filter="fade">
                                      <p:cBhvr>
                                        <p:cTn id="26" dur="500"/>
                                        <p:tgtEl>
                                          <p:spTgt spid="13">
                                            <p:txEl>
                                              <p:pRg st="5" end="5"/>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3">
                                            <p:txEl>
                                              <p:pRg st="4" end="4"/>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2291"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r>
              <a:rPr lang="en-GB" sz="1800" dirty="0">
                <a:solidFill>
                  <a:srgbClr val="002060"/>
                </a:solidFill>
              </a:rPr>
              <a:t>BS EN 81-21 2009 New passenger and goods passenger lifts in existing </a:t>
            </a:r>
            <a:r>
              <a:rPr lang="en-GB" sz="1800" dirty="0" smtClean="0">
                <a:solidFill>
                  <a:srgbClr val="002060"/>
                </a:solidFill>
              </a:rPr>
              <a:t>building</a:t>
            </a:r>
          </a:p>
          <a:p>
            <a:pPr marL="360000" lvl="1" eaLnBrk="1">
              <a:spcBef>
                <a:spcPts val="1200"/>
              </a:spcBef>
              <a:buFont typeface="Arial" charset="0"/>
              <a:buChar char="•"/>
              <a:defRPr/>
            </a:pPr>
            <a:r>
              <a:rPr lang="en-GB" sz="1800" dirty="0">
                <a:solidFill>
                  <a:srgbClr val="002060"/>
                </a:solidFill>
              </a:rPr>
              <a:t>BS EN 81 Series of Standards - 1, 2, 28, 70, 71, 72, 73.</a:t>
            </a:r>
          </a:p>
          <a:p>
            <a:pPr marL="360000" lvl="1" eaLnBrk="1">
              <a:spcBef>
                <a:spcPts val="1200"/>
              </a:spcBef>
              <a:buFont typeface="Arial" charset="0"/>
              <a:buChar char="•"/>
              <a:defRPr/>
            </a:pPr>
            <a:r>
              <a:rPr lang="en-GB" sz="1800" dirty="0" smtClean="0">
                <a:solidFill>
                  <a:srgbClr val="002060"/>
                </a:solidFill>
              </a:rPr>
              <a:t>BS </a:t>
            </a:r>
            <a:r>
              <a:rPr lang="en-GB" sz="1800" dirty="0">
                <a:solidFill>
                  <a:srgbClr val="002060"/>
                </a:solidFill>
              </a:rPr>
              <a:t>EN 115-1:2008 +A1 2010 - Safety of escalators and moving walks - Construction and </a:t>
            </a:r>
            <a:r>
              <a:rPr lang="en-GB" sz="1800" dirty="0" smtClean="0">
                <a:solidFill>
                  <a:srgbClr val="002060"/>
                </a:solidFill>
              </a:rPr>
              <a:t>installation</a:t>
            </a:r>
          </a:p>
          <a:p>
            <a:pPr marL="360000" lvl="1" eaLnBrk="1">
              <a:spcBef>
                <a:spcPts val="1200"/>
              </a:spcBef>
              <a:buFont typeface="Arial" charset="0"/>
              <a:buChar char="•"/>
              <a:defRPr/>
            </a:pPr>
            <a:r>
              <a:rPr lang="en-GB" sz="1800" dirty="0" smtClean="0">
                <a:solidFill>
                  <a:srgbClr val="002060"/>
                </a:solidFill>
              </a:rPr>
              <a:t>Lifts </a:t>
            </a:r>
            <a:r>
              <a:rPr lang="en-GB" sz="1800" dirty="0">
                <a:solidFill>
                  <a:srgbClr val="002060"/>
                </a:solidFill>
              </a:rPr>
              <a:t>Regulations </a:t>
            </a:r>
            <a:r>
              <a:rPr lang="en-GB" sz="1800" dirty="0" smtClean="0">
                <a:solidFill>
                  <a:srgbClr val="002060"/>
                </a:solidFill>
              </a:rPr>
              <a:t>1997</a:t>
            </a:r>
          </a:p>
          <a:p>
            <a:pPr marL="360000" lvl="1" eaLnBrk="1">
              <a:spcBef>
                <a:spcPts val="1200"/>
              </a:spcBef>
              <a:buFont typeface="Arial" charset="0"/>
              <a:buChar char="•"/>
              <a:defRPr/>
            </a:pPr>
            <a:r>
              <a:rPr lang="en-GB" sz="1800" dirty="0" smtClean="0">
                <a:solidFill>
                  <a:srgbClr val="002060"/>
                </a:solidFill>
              </a:rPr>
              <a:t>The </a:t>
            </a:r>
            <a:r>
              <a:rPr lang="en-GB" sz="1800" dirty="0">
                <a:solidFill>
                  <a:srgbClr val="002060"/>
                </a:solidFill>
              </a:rPr>
              <a:t>Supply of Machinery (Safety) Regulations </a:t>
            </a:r>
            <a:r>
              <a:rPr lang="en-GB" sz="1800" dirty="0" smtClean="0">
                <a:solidFill>
                  <a:srgbClr val="002060"/>
                </a:solidFill>
              </a:rPr>
              <a:t>2008</a:t>
            </a:r>
          </a:p>
          <a:p>
            <a:pPr marL="360000" lvl="1" eaLnBrk="1">
              <a:spcBef>
                <a:spcPts val="1200"/>
              </a:spcBef>
              <a:buFont typeface="Arial" charset="0"/>
              <a:buChar char="•"/>
              <a:defRPr/>
            </a:pPr>
            <a:r>
              <a:rPr lang="en-GB" sz="1800" dirty="0" smtClean="0">
                <a:solidFill>
                  <a:srgbClr val="002060"/>
                </a:solidFill>
              </a:rPr>
              <a:t>Building </a:t>
            </a:r>
            <a:r>
              <a:rPr lang="en-GB" sz="1800" dirty="0">
                <a:solidFill>
                  <a:srgbClr val="002060"/>
                </a:solidFill>
              </a:rPr>
              <a:t>Regulations (Scotland-Tech Handbook &amp; England Part M)</a:t>
            </a: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7">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7">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7">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7">
                                            <p:txEl>
                                              <p:pRg st="3" end="3"/>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500"/>
                                        <p:tgtEl>
                                          <p:spTgt spid="7">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7">
                                            <p:txEl>
                                              <p:pRg st="4" end="4"/>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3315"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
        <p:nvSpPr>
          <p:cNvPr id="8" name="Content Placeholder 2"/>
          <p:cNvSpPr txBox="1">
            <a:spLocks/>
          </p:cNvSpPr>
          <p:nvPr/>
        </p:nvSpPr>
        <p:spPr>
          <a:xfrm>
            <a:off x="5556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Is there anything else I need to consider over and above the lift?</a:t>
            </a:r>
          </a:p>
          <a:p>
            <a:pPr marL="288562" lvl="1" indent="-285750" eaLnBrk="1">
              <a:spcBef>
                <a:spcPts val="1200"/>
              </a:spcBef>
              <a:buFont typeface="Arial" pitchFamily="34" charset="0"/>
              <a:buChar char="•"/>
              <a:defRPr/>
            </a:pPr>
            <a:r>
              <a:rPr lang="en-GB" sz="1800" dirty="0" smtClean="0">
                <a:solidFill>
                  <a:srgbClr val="002060"/>
                </a:solidFill>
              </a:rPr>
              <a:t>Is the existing power supply sufficient?</a:t>
            </a:r>
            <a:endParaRPr lang="en-GB" sz="1800" dirty="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1026" name="Picture 2" descr="C:\Users\allanj\Documents\Surveys &amp; Reports\Osborne King - Obel\Photos 27.01.12\Block 1\DSCF07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68184" y="3429000"/>
            <a:ext cx="336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73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3315"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
        <p:nvSpPr>
          <p:cNvPr id="8" name="Content Placeholder 2"/>
          <p:cNvSpPr txBox="1">
            <a:spLocks/>
          </p:cNvSpPr>
          <p:nvPr/>
        </p:nvSpPr>
        <p:spPr>
          <a:xfrm>
            <a:off x="5556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Is there anything else I need to consider over and above the lift?</a:t>
            </a:r>
          </a:p>
          <a:p>
            <a:pPr marL="360000" lvl="1" eaLnBrk="1">
              <a:spcBef>
                <a:spcPts val="1200"/>
              </a:spcBef>
              <a:buFont typeface="Arial" charset="0"/>
              <a:buChar char="•"/>
              <a:defRPr/>
            </a:pPr>
            <a:r>
              <a:rPr lang="en-GB" sz="1800" dirty="0" smtClean="0">
                <a:solidFill>
                  <a:srgbClr val="002060"/>
                </a:solidFill>
              </a:rPr>
              <a:t>Access to machinery spaces</a:t>
            </a:r>
            <a:endParaRPr lang="en-GB" sz="1800" dirty="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5122" name="Picture 2" descr="http://plusmood.com/wp-content/uploads/2010/12/Loft-Access_Tamir-Addadi_plusMOOD-old-ladder.jpg"/>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2843808" y="3395297"/>
            <a:ext cx="332692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654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3315"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
        <p:nvSpPr>
          <p:cNvPr id="8" name="Content Placeholder 2"/>
          <p:cNvSpPr txBox="1">
            <a:spLocks/>
          </p:cNvSpPr>
          <p:nvPr/>
        </p:nvSpPr>
        <p:spPr>
          <a:xfrm>
            <a:off x="5556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Is there anything else I need to consider over and above the lift?</a:t>
            </a:r>
          </a:p>
          <a:p>
            <a:pPr marL="360000" lvl="1" eaLnBrk="1">
              <a:spcBef>
                <a:spcPts val="1200"/>
              </a:spcBef>
              <a:buFont typeface="Arial" charset="0"/>
              <a:buChar char="•"/>
              <a:defRPr/>
            </a:pPr>
            <a:r>
              <a:rPr lang="en-GB" sz="1800" dirty="0" smtClean="0">
                <a:solidFill>
                  <a:srgbClr val="002060"/>
                </a:solidFill>
              </a:rPr>
              <a:t>Reduced pit depth and head room safety spaces</a:t>
            </a:r>
            <a:endParaRPr lang="en-GB" sz="1800" dirty="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1026" name="Picture 2" descr="C:\Users\allanj\Documents\Projects\Fountain Court\Photos\25.02.11\IMG_002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5816" y="3429330"/>
            <a:ext cx="335973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30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4099" name="Group 4"/>
          <p:cNvGrpSpPr>
            <a:grpSpLocks/>
          </p:cNvGrpSpPr>
          <p:nvPr/>
        </p:nvGrpSpPr>
        <p:grpSpPr bwMode="auto">
          <a:xfrm>
            <a:off x="7308850" y="1450975"/>
            <a:ext cx="1225550" cy="825500"/>
            <a:chOff x="3273288" y="41002"/>
            <a:chExt cx="1225822" cy="825200"/>
          </a:xfrm>
        </p:grpSpPr>
        <p:sp>
          <p:nvSpPr>
            <p:cNvPr id="6" name="Rounded Rectangle 5"/>
            <p:cNvSpPr/>
            <p:nvPr/>
          </p:nvSpPr>
          <p:spPr>
            <a:xfrm>
              <a:off x="3273288" y="69567"/>
              <a:ext cx="1225822" cy="79663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Design</a:t>
              </a:r>
            </a:p>
          </p:txBody>
        </p:sp>
      </p:grpSp>
      <p:sp>
        <p:nvSpPr>
          <p:cNvPr id="4100" name="Content Placeholder 2"/>
          <p:cNvSpPr txBox="1">
            <a:spLocks/>
          </p:cNvSpPr>
          <p:nvPr/>
        </p:nvSpPr>
        <p:spPr bwMode="auto">
          <a:xfrm>
            <a:off x="395535" y="2348880"/>
            <a:ext cx="835317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358775" indent="-3571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587" lvl="1" indent="0" eaLnBrk="1">
              <a:spcBef>
                <a:spcPts val="600"/>
              </a:spcBef>
              <a:buSzPct val="100000"/>
            </a:pPr>
            <a:r>
              <a:rPr lang="en-GB" dirty="0" smtClean="0">
                <a:solidFill>
                  <a:srgbClr val="002060"/>
                </a:solidFill>
                <a:ea typeface="ＭＳ Ｐゴシック" pitchFamily="34" charset="-128"/>
              </a:rPr>
              <a:t>How do you know whether the lifts you own or manage are suitable for the buildings and the users that work or live there?</a:t>
            </a:r>
          </a:p>
          <a:p>
            <a:pPr lvl="1" eaLnBrk="1">
              <a:spcBef>
                <a:spcPts val="600"/>
              </a:spcBef>
              <a:buSzPct val="100000"/>
              <a:buFont typeface="Arial" charset="0"/>
              <a:buChar char="•"/>
            </a:pPr>
            <a:endParaRPr lang="en-GB" dirty="0">
              <a:solidFill>
                <a:srgbClr val="002060"/>
              </a:solidFill>
              <a:ea typeface="ＭＳ Ｐゴシック" pitchFamily="34" charset="-128"/>
            </a:endParaRPr>
          </a:p>
          <a:p>
            <a:pPr lvl="1" eaLnBrk="1">
              <a:spcBef>
                <a:spcPts val="600"/>
              </a:spcBef>
              <a:buSzPct val="100000"/>
              <a:buFont typeface="Arial" charset="0"/>
              <a:buChar char="•"/>
            </a:pPr>
            <a:endParaRPr lang="en-GB" dirty="0" smtClean="0">
              <a:solidFill>
                <a:srgbClr val="002060"/>
              </a:solidFill>
              <a:ea typeface="ＭＳ Ｐゴシック" pitchFamily="34" charset="-128"/>
            </a:endParaRPr>
          </a:p>
          <a:p>
            <a:pPr lvl="1" eaLnBrk="1">
              <a:spcBef>
                <a:spcPts val="600"/>
              </a:spcBef>
              <a:buSzPct val="100000"/>
              <a:buFont typeface="Arial" charset="0"/>
              <a:buChar char="•"/>
            </a:pPr>
            <a:endParaRPr lang="en-GB" dirty="0">
              <a:solidFill>
                <a:srgbClr val="002060"/>
              </a:solidFill>
              <a:ea typeface="ＭＳ Ｐゴシック" pitchFamily="34" charset="-128"/>
            </a:endParaRPr>
          </a:p>
          <a:p>
            <a:pPr lvl="1" eaLnBrk="1">
              <a:spcBef>
                <a:spcPts val="600"/>
              </a:spcBef>
              <a:buSzPct val="100000"/>
              <a:buFont typeface="Arial" charset="0"/>
              <a:buChar char="•"/>
            </a:pPr>
            <a:endParaRPr lang="en-GB" dirty="0" smtClean="0">
              <a:solidFill>
                <a:srgbClr val="002060"/>
              </a:solidFill>
              <a:ea typeface="ＭＳ Ｐゴシック" pitchFamily="34" charset="-128"/>
            </a:endParaRPr>
          </a:p>
          <a:p>
            <a:pPr lvl="1" eaLnBrk="1">
              <a:spcBef>
                <a:spcPts val="600"/>
              </a:spcBef>
              <a:buSzPct val="100000"/>
              <a:buFont typeface="Arial" charset="0"/>
              <a:buChar char="•"/>
            </a:pPr>
            <a:endParaRPr lang="en-GB" dirty="0">
              <a:solidFill>
                <a:srgbClr val="002060"/>
              </a:solidFill>
              <a:ea typeface="ＭＳ Ｐゴシック" pitchFamily="34" charset="-128"/>
            </a:endParaRPr>
          </a:p>
          <a:p>
            <a:pPr lvl="1" eaLnBrk="1">
              <a:spcBef>
                <a:spcPts val="600"/>
              </a:spcBef>
              <a:buSzPct val="100000"/>
              <a:buFont typeface="Arial" charset="0"/>
              <a:buChar char="•"/>
            </a:pPr>
            <a:endParaRPr lang="en-GB" dirty="0" smtClean="0">
              <a:solidFill>
                <a:srgbClr val="002060"/>
              </a:solidFill>
              <a:ea typeface="ＭＳ Ｐゴシック" pitchFamily="34" charset="-128"/>
            </a:endParaRPr>
          </a:p>
          <a:p>
            <a:pPr lvl="1" eaLnBrk="1">
              <a:spcBef>
                <a:spcPts val="600"/>
              </a:spcBef>
              <a:buSzPct val="100000"/>
              <a:buFont typeface="Arial" charset="0"/>
              <a:buChar char="•"/>
            </a:pPr>
            <a:endParaRPr lang="en-GB" dirty="0">
              <a:solidFill>
                <a:srgbClr val="002060"/>
              </a:solidFill>
              <a:ea typeface="ＭＳ Ｐゴシック" pitchFamily="34" charset="-128"/>
            </a:endParaRPr>
          </a:p>
          <a:p>
            <a:pPr lvl="1" eaLnBrk="1">
              <a:spcBef>
                <a:spcPts val="600"/>
              </a:spcBef>
              <a:buSzPct val="100000"/>
              <a:buFont typeface="Arial" charset="0"/>
              <a:buChar char="•"/>
            </a:pPr>
            <a:endParaRPr lang="en-GB" dirty="0" smtClean="0">
              <a:solidFill>
                <a:srgbClr val="002060"/>
              </a:solidFill>
              <a:ea typeface="ＭＳ Ｐゴシック" pitchFamily="34" charset="-128"/>
            </a:endParaRPr>
          </a:p>
          <a:p>
            <a:pPr marL="1587" lvl="1" indent="0" eaLnBrk="1">
              <a:spcBef>
                <a:spcPts val="600"/>
              </a:spcBef>
              <a:buSzPct val="100000"/>
            </a:pPr>
            <a:r>
              <a:rPr lang="en-GB" dirty="0" smtClean="0">
                <a:solidFill>
                  <a:srgbClr val="002060"/>
                </a:solidFill>
                <a:ea typeface="ＭＳ Ｐゴシック" pitchFamily="34" charset="-128"/>
              </a:rPr>
              <a:t>How many lifts are required?  Who will use them?  What will they be used for?</a:t>
            </a:r>
            <a:endParaRPr lang="en-GB" dirty="0">
              <a:solidFill>
                <a:srgbClr val="002060"/>
              </a:solidFill>
              <a:ea typeface="ＭＳ Ｐゴシック" pitchFamily="34" charset="-128"/>
            </a:endParaRPr>
          </a:p>
        </p:txBody>
      </p:sp>
      <p:pic>
        <p:nvPicPr>
          <p:cNvPr id="3" name="Office Tower AJ.avi">
            <a:hlinkClick r:id="" action="ppaction://media"/>
          </p:cNvPr>
          <p:cNvPicPr>
            <a:picLocks noChangeAspect="1"/>
          </p:cNvPicPr>
          <p:nvPr>
            <a:videoFile r:link="rId1"/>
            <p:extLst>
              <p:ext uri="{DAA4B4D4-6D71-4841-9C94-3DE7FCFB9230}">
                <p14:media xmlns:p14="http://schemas.microsoft.com/office/powerpoint/2010/main" r:embed="rId2">
                  <p14:trim end="23115"/>
                </p14:media>
              </p:ext>
            </p:extLst>
          </p:nvPr>
        </p:nvPicPr>
        <p:blipFill>
          <a:blip r:embed="rId6"/>
          <a:stretch>
            <a:fillRect/>
          </a:stretch>
        </p:blipFill>
        <p:spPr>
          <a:xfrm>
            <a:off x="323528" y="3356992"/>
            <a:ext cx="3976174" cy="2304256"/>
          </a:xfrm>
          <a:prstGeom prst="rect">
            <a:avLst/>
          </a:prstGeom>
        </p:spPr>
      </p:pic>
      <p:pic>
        <p:nvPicPr>
          <p:cNvPr id="2" name="Autodesk Navisworks Animated Construction.wmv">
            <a:hlinkClick r:id="" action="ppaction://media"/>
          </p:cNvPr>
          <p:cNvPicPr>
            <a:picLocks noChangeAspect="1"/>
          </p:cNvPicPr>
          <p:nvPr>
            <a:videoFile r:link="rId1"/>
            <p:extLst>
              <p:ext uri="{DAA4B4D4-6D71-4841-9C94-3DE7FCFB9230}">
                <p14:media xmlns:p14="http://schemas.microsoft.com/office/powerpoint/2010/main" r:embed="rId3">
                  <p14:trim st="10528.8024" end="6580.496"/>
                </p14:media>
              </p:ext>
            </p:extLst>
          </p:nvPr>
        </p:nvPicPr>
        <p:blipFill>
          <a:blip r:embed="rId7"/>
          <a:stretch>
            <a:fillRect/>
          </a:stretch>
        </p:blipFill>
        <p:spPr>
          <a:xfrm>
            <a:off x="4501008" y="3369816"/>
            <a:ext cx="4073657" cy="2291432"/>
          </a:xfrm>
          <a:prstGeom prst="rect">
            <a:avLst/>
          </a:prstGeom>
        </p:spPr>
      </p:pic>
    </p:spTree>
    <p:extLst>
      <p:ext uri="{BB962C8B-B14F-4D97-AF65-F5344CB8AC3E}">
        <p14:creationId xmlns:p14="http://schemas.microsoft.com/office/powerpoint/2010/main" val="3887349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par>
                                <p:cTn id="8" presetID="1" presetClass="mediacall" presetSubtype="0" fill="hold" nodeType="withEffect">
                                  <p:stCondLst>
                                    <p:cond delay="0"/>
                                  </p:stCondLst>
                                  <p:childTnLst>
                                    <p:cmd type="call" cmd="playFrom(0.0)">
                                      <p:cBhvr>
                                        <p:cTn id="9" dur="72970" fill="hold"/>
                                        <p:tgtEl>
                                          <p:spTgt spid="3"/>
                                        </p:tgtEl>
                                      </p:cBhvr>
                                    </p:cmd>
                                  </p:childTnLst>
                                </p:cTn>
                              </p:par>
                              <p:par>
                                <p:cTn id="10" presetID="1" presetClass="mediacall" presetSubtype="0" fill="hold" nodeType="withEffect">
                                  <p:stCondLst>
                                    <p:cond delay="0"/>
                                  </p:stCondLst>
                                  <p:childTnLst>
                                    <p:cmd type="call" cmd="playFrom(0.0)">
                                      <p:cBhvr>
                                        <p:cTn id="11" dur="6166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00">
                                            <p:txEl>
                                              <p:pRg st="9" end="9"/>
                                            </p:txEl>
                                          </p:spTgt>
                                        </p:tgtEl>
                                        <p:attrNameLst>
                                          <p:attrName>style.visibility</p:attrName>
                                        </p:attrNameLst>
                                      </p:cBhvr>
                                      <p:to>
                                        <p:strVal val="visible"/>
                                      </p:to>
                                    </p:set>
                                    <p:animEffect transition="in" filter="fade">
                                      <p:cBhvr>
                                        <p:cTn id="16" dur="500"/>
                                        <p:tgtEl>
                                          <p:spTgt spid="41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3"/>
                </p:tgtEl>
              </p:cMediaNode>
            </p:video>
            <p:video>
              <p:cMediaNode vol="80000" mute="1">
                <p:cTn id="18" repeatCount="indefinite"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3315"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
        <p:nvSpPr>
          <p:cNvPr id="8" name="Content Placeholder 2"/>
          <p:cNvSpPr txBox="1">
            <a:spLocks/>
          </p:cNvSpPr>
          <p:nvPr/>
        </p:nvSpPr>
        <p:spPr>
          <a:xfrm>
            <a:off x="5556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Is there anything else I need to consider over and above the lift?</a:t>
            </a:r>
          </a:p>
          <a:p>
            <a:pPr marL="360000" lvl="1" eaLnBrk="1">
              <a:spcBef>
                <a:spcPts val="1200"/>
              </a:spcBef>
              <a:buFont typeface="Arial" charset="0"/>
              <a:buChar char="•"/>
              <a:defRPr/>
            </a:pPr>
            <a:r>
              <a:rPr lang="en-GB" sz="1800" dirty="0" smtClean="0">
                <a:solidFill>
                  <a:srgbClr val="002060"/>
                </a:solidFill>
              </a:rPr>
              <a:t>Asbestos</a:t>
            </a:r>
            <a:endParaRPr lang="en-GB" sz="1800" dirty="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3074" name="Picture 2" descr="http://2.bp.blogspot.com/_STOPS9BD8E0/TL7N8aEDtCI/AAAAAAAAAGI/73O3krjmJMQ/s1600/DSCN377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5816" y="3429330"/>
            <a:ext cx="336000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683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3315"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
        <p:nvSpPr>
          <p:cNvPr id="8" name="Content Placeholder 2"/>
          <p:cNvSpPr txBox="1">
            <a:spLocks/>
          </p:cNvSpPr>
          <p:nvPr/>
        </p:nvSpPr>
        <p:spPr>
          <a:xfrm>
            <a:off x="5556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Is there anything else I need to consider over and above the lift?</a:t>
            </a:r>
          </a:p>
          <a:p>
            <a:pPr marL="360000" lvl="1" eaLnBrk="1">
              <a:spcBef>
                <a:spcPts val="1200"/>
              </a:spcBef>
              <a:buFont typeface="Arial" charset="0"/>
              <a:buChar char="•"/>
              <a:defRPr/>
            </a:pPr>
            <a:r>
              <a:rPr lang="en-GB" sz="1800" dirty="0" smtClean="0">
                <a:solidFill>
                  <a:srgbClr val="002060"/>
                </a:solidFill>
              </a:rPr>
              <a:t>Non lift services, water, gas, electricity, telecom etc.</a:t>
            </a:r>
            <a:endParaRPr lang="en-GB" sz="1800" dirty="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6146" name="Picture 2" descr="C:\Users\allanj\Documents\Projects\POLHA - CDM\74 Ferry Rd\photos 22.07.11\IMG_000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3808" y="3429330"/>
            <a:ext cx="3359730"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533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12291" name="Group 7"/>
          <p:cNvGrpSpPr>
            <a:grpSpLocks/>
          </p:cNvGrpSpPr>
          <p:nvPr/>
        </p:nvGrpSpPr>
        <p:grpSpPr bwMode="auto">
          <a:xfrm>
            <a:off x="7307263" y="1484313"/>
            <a:ext cx="1225550" cy="796925"/>
            <a:chOff x="1759160" y="1102184"/>
            <a:chExt cx="1225822" cy="796784"/>
          </a:xfrm>
        </p:grpSpPr>
        <p:sp>
          <p:nvSpPr>
            <p:cNvPr id="9" name="Rounded Rectangle 8"/>
            <p:cNvSpPr/>
            <p:nvPr/>
          </p:nvSpPr>
          <p:spPr>
            <a:xfrm>
              <a:off x="1759160" y="1102184"/>
              <a:ext cx="1225822" cy="796784"/>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Rounded Rectangle 4"/>
            <p:cNvSpPr/>
            <p:nvPr/>
          </p:nvSpPr>
          <p:spPr>
            <a:xfrm>
              <a:off x="1797268"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Replacement</a:t>
              </a:r>
            </a:p>
          </p:txBody>
        </p:sp>
      </p:grpSp>
      <p:sp>
        <p:nvSpPr>
          <p:cNvPr id="7" name="Content Placeholder 2"/>
          <p:cNvSpPr txBox="1">
            <a:spLocks/>
          </p:cNvSpPr>
          <p:nvPr/>
        </p:nvSpPr>
        <p:spPr>
          <a:xfrm>
            <a:off x="4032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When I’ve dealt with all the other issues how do I ensure that the new lift will comply with legislation and standards?</a:t>
            </a: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Commissioning procedures &amp; tests</a:t>
            </a:r>
          </a:p>
          <a:p>
            <a:pPr marL="360000" lvl="1" eaLnBrk="1">
              <a:spcBef>
                <a:spcPts val="1200"/>
              </a:spcBef>
              <a:buFont typeface="Arial" charset="0"/>
              <a:buChar char="•"/>
              <a:defRPr/>
            </a:pPr>
            <a:r>
              <a:rPr lang="en-GB" sz="1800" dirty="0" smtClean="0">
                <a:solidFill>
                  <a:srgbClr val="002060"/>
                </a:solidFill>
              </a:rPr>
              <a:t>Declaration of conformity</a:t>
            </a:r>
          </a:p>
          <a:p>
            <a:pPr marL="360000" lvl="1" eaLnBrk="1">
              <a:spcBef>
                <a:spcPts val="1200"/>
              </a:spcBef>
              <a:buFont typeface="Arial" charset="0"/>
              <a:buChar char="•"/>
              <a:defRPr/>
            </a:pPr>
            <a:r>
              <a:rPr lang="en-GB" sz="1800" dirty="0" smtClean="0">
                <a:solidFill>
                  <a:srgbClr val="002060"/>
                </a:solidFill>
              </a:rPr>
              <a:t>CE Mark</a:t>
            </a:r>
          </a:p>
          <a:p>
            <a:pPr marL="360000" lvl="1" eaLnBrk="1">
              <a:spcBef>
                <a:spcPts val="1200"/>
              </a:spcBef>
              <a:buFont typeface="Arial" charset="0"/>
              <a:buChar char="•"/>
              <a:defRPr/>
            </a:pPr>
            <a:r>
              <a:rPr lang="en-GB" sz="1800" dirty="0" smtClean="0">
                <a:solidFill>
                  <a:srgbClr val="002060"/>
                </a:solidFill>
              </a:rPr>
              <a:t>Final validation by competent </a:t>
            </a:r>
            <a:r>
              <a:rPr lang="en-GB" sz="1800" dirty="0" smtClean="0">
                <a:solidFill>
                  <a:srgbClr val="002060"/>
                </a:solidFill>
              </a:rPr>
              <a:t>person</a:t>
            </a:r>
            <a:endParaRPr lang="en-GB" sz="18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Remember by complying with legislation and following standards, guidance and best practice you are protecting the safety of yourself, your colleagues and members of the public.</a:t>
            </a:r>
          </a:p>
          <a:p>
            <a:pPr marL="360000" lvl="1" eaLnBrk="1">
              <a:spcBef>
                <a:spcPts val="1200"/>
              </a:spcBef>
              <a:buFont typeface="Arial" charset="0"/>
              <a:buChar char="•"/>
              <a:defRPr/>
            </a:pPr>
            <a:endParaRPr lang="en-GB" sz="1800" dirty="0" smtClean="0">
              <a:solidFill>
                <a:srgbClr val="002060"/>
              </a:solidFill>
            </a:endParaRPr>
          </a:p>
          <a:p>
            <a:pPr marL="2812" lvl="1" indent="0" eaLnBrk="1">
              <a:spcBef>
                <a:spcPts val="1200"/>
              </a:spcBef>
              <a:buNone/>
              <a:defRPr/>
            </a:pPr>
            <a:endParaRPr lang="en-GB" sz="1800" dirty="0">
              <a:solidFill>
                <a:srgbClr val="002060"/>
              </a:solidFill>
            </a:endParaRPr>
          </a:p>
          <a:p>
            <a:pPr marL="2812" lvl="1" indent="0" eaLnBrk="1">
              <a:spcBef>
                <a:spcPts val="1200"/>
              </a:spcBef>
              <a:buNone/>
              <a:defRPr/>
            </a:pPr>
            <a:endParaRPr lang="en-GB" sz="1800" dirty="0" smtClean="0">
              <a:solidFill>
                <a:srgbClr val="002060"/>
              </a:solidFill>
            </a:endParaRPr>
          </a:p>
          <a:p>
            <a:pPr marL="2812" lvl="1" indent="0" eaLnBrk="1">
              <a:spcBef>
                <a:spcPts val="1200"/>
              </a:spcBef>
              <a:buNone/>
              <a:defRPr/>
            </a:pPr>
            <a:endParaRPr lang="en-GB" sz="1800" dirty="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360000" lvl="1" eaLnBrk="1">
              <a:spcBef>
                <a:spcPts val="1200"/>
              </a:spcBef>
              <a:buFont typeface="Arial" charset="0"/>
              <a:buChar char="•"/>
              <a:defRPr/>
            </a:pPr>
            <a:endParaRPr lang="en-GB" sz="1800" dirty="0" smtClean="0">
              <a:solidFill>
                <a:srgbClr val="002060"/>
              </a:solidFill>
            </a:endParaRPr>
          </a:p>
          <a:p>
            <a:pPr marL="444500" lvl="1" indent="0" eaLnBrk="1">
              <a:spcBef>
                <a:spcPts val="1200"/>
              </a:spcBef>
              <a:buNone/>
              <a:defRPr/>
            </a:pPr>
            <a:endParaRPr lang="en-GB" sz="1800" dirty="0" smtClean="0"/>
          </a:p>
        </p:txBody>
      </p:sp>
    </p:spTree>
    <p:extLst>
      <p:ext uri="{BB962C8B-B14F-4D97-AF65-F5344CB8AC3E}">
        <p14:creationId xmlns:p14="http://schemas.microsoft.com/office/powerpoint/2010/main" val="3020803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4099" name="Group 4"/>
          <p:cNvGrpSpPr>
            <a:grpSpLocks/>
          </p:cNvGrpSpPr>
          <p:nvPr/>
        </p:nvGrpSpPr>
        <p:grpSpPr bwMode="auto">
          <a:xfrm>
            <a:off x="7308850" y="1450975"/>
            <a:ext cx="1225550" cy="825500"/>
            <a:chOff x="3273288" y="41002"/>
            <a:chExt cx="1225822" cy="825200"/>
          </a:xfrm>
        </p:grpSpPr>
        <p:sp>
          <p:nvSpPr>
            <p:cNvPr id="6" name="Rounded Rectangle 5"/>
            <p:cNvSpPr/>
            <p:nvPr/>
          </p:nvSpPr>
          <p:spPr>
            <a:xfrm>
              <a:off x="3273288" y="69567"/>
              <a:ext cx="1225822" cy="79663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Design</a:t>
              </a:r>
            </a:p>
          </p:txBody>
        </p:sp>
      </p:grpSp>
      <p:sp>
        <p:nvSpPr>
          <p:cNvPr id="4100" name="Content Placeholder 2"/>
          <p:cNvSpPr txBox="1">
            <a:spLocks/>
          </p:cNvSpPr>
          <p:nvPr/>
        </p:nvSpPr>
        <p:spPr bwMode="auto">
          <a:xfrm>
            <a:off x="429855" y="2348880"/>
            <a:ext cx="831885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358775" indent="-357188"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587" lvl="1" indent="0" eaLnBrk="1">
              <a:spcBef>
                <a:spcPts val="600"/>
              </a:spcBef>
              <a:buSzPct val="100000"/>
            </a:pPr>
            <a:r>
              <a:rPr lang="en-GB" dirty="0" smtClean="0">
                <a:solidFill>
                  <a:srgbClr val="002060"/>
                </a:solidFill>
                <a:ea typeface="ＭＳ Ｐゴシック" pitchFamily="34" charset="-128"/>
              </a:rPr>
              <a:t>How does design and the law affect me?</a:t>
            </a:r>
            <a:endParaRPr lang="en-GB" dirty="0">
              <a:solidFill>
                <a:srgbClr val="002060"/>
              </a:solidFill>
              <a:ea typeface="ＭＳ Ｐゴシック" pitchFamily="34" charset="-128"/>
            </a:endParaRPr>
          </a:p>
        </p:txBody>
      </p:sp>
      <p:pic>
        <p:nvPicPr>
          <p:cNvPr id="2" name="2 HR FIRE RATED LIFT DOOR BAG TEST IS IN ACCORDANCE WITH EN81 -71 Cat.2 SEVERE VANDALISM.avi.wmv">
            <a:hlinkClick r:id="" action="ppaction://media"/>
          </p:cNvPr>
          <p:cNvPicPr>
            <a:picLocks noChangeAspect="1"/>
          </p:cNvPicPr>
          <p:nvPr>
            <a:videoFile r:link="rId1"/>
            <p:extLst>
              <p:ext uri="{DAA4B4D4-6D71-4841-9C94-3DE7FCFB9230}">
                <p14:media xmlns:p14="http://schemas.microsoft.com/office/powerpoint/2010/main" r:embed="rId2">
                  <p14:trim st="1069.8807"/>
                </p14:media>
              </p:ext>
            </p:extLst>
          </p:nvPr>
        </p:nvPicPr>
        <p:blipFill>
          <a:blip r:embed="rId6"/>
          <a:stretch>
            <a:fillRect/>
          </a:stretch>
        </p:blipFill>
        <p:spPr>
          <a:xfrm>
            <a:off x="2627784" y="3001997"/>
            <a:ext cx="3528392" cy="2822714"/>
          </a:xfrm>
          <a:prstGeom prst="rect">
            <a:avLst/>
          </a:prstGeom>
        </p:spPr>
      </p:pic>
      <p:pic>
        <p:nvPicPr>
          <p:cNvPr id="1027" name="Picture 3" descr="D:\Glasgow West Housing Association\30 St Vincent\photos 09.08.10\IMG_0086.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00192" y="3563405"/>
            <a:ext cx="239980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9856" y="2889389"/>
            <a:ext cx="4248472" cy="304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LIft vandalism.wmv">
            <a:hlinkClick r:id="" action="ppaction://media"/>
          </p:cNvPr>
          <p:cNvPicPr>
            <a:picLocks noChangeAspect="1"/>
          </p:cNvPicPr>
          <p:nvPr>
            <a:videoFile r:link="rId1"/>
            <p:extLst>
              <p:ext uri="{DAA4B4D4-6D71-4841-9C94-3DE7FCFB9230}">
                <p14:media xmlns:p14="http://schemas.microsoft.com/office/powerpoint/2010/main" r:embed="rId3">
                  <p14:trim st="18108.4976"/>
                </p14:media>
              </p:ext>
            </p:extLst>
          </p:nvPr>
        </p:nvPicPr>
        <p:blipFill>
          <a:blip r:embed="rId9"/>
          <a:stretch>
            <a:fillRect/>
          </a:stretch>
        </p:blipFill>
        <p:spPr>
          <a:xfrm>
            <a:off x="2554092" y="3023932"/>
            <a:ext cx="3798168" cy="2848626"/>
          </a:xfrm>
          <a:prstGeom prst="rect">
            <a:avLst/>
          </a:prstGeom>
        </p:spPr>
      </p:pic>
    </p:spTree>
    <p:extLst>
      <p:ext uri="{BB962C8B-B14F-4D97-AF65-F5344CB8AC3E}">
        <p14:creationId xmlns:p14="http://schemas.microsoft.com/office/powerpoint/2010/main" val="2941985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27"/>
                                        </p:tgtEl>
                                      </p:cBhvr>
                                    </p:animEffect>
                                    <p:set>
                                      <p:cBhvr>
                                        <p:cTn id="25" dur="1" fill="hold">
                                          <p:stCondLst>
                                            <p:cond delay="499"/>
                                          </p:stCondLst>
                                        </p:cTn>
                                        <p:tgtEl>
                                          <p:spTgt spid="102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 presetClass="mediacall" presetSubtype="0" fill="hold" nodeType="withEffect">
                                  <p:stCondLst>
                                    <p:cond delay="0"/>
                                  </p:stCondLst>
                                  <p:childTnLst>
                                    <p:cmd type="call" cmd="playFrom(0.0)">
                                      <p:cBhvr>
                                        <p:cTn id="30" dur="62970" fill="hold"/>
                                        <p:tgtEl>
                                          <p:spTgt spid="2"/>
                                        </p:tgtEl>
                                      </p:cBhvr>
                                    </p:cmd>
                                  </p:childTnLst>
                                </p:cTn>
                              </p:par>
                            </p:childTnLst>
                          </p:cTn>
                        </p:par>
                        <p:par>
                          <p:cTn id="31" fill="hold">
                            <p:stCondLst>
                              <p:cond delay="62970"/>
                            </p:stCondLst>
                            <p:childTnLst>
                              <p:par>
                                <p:cTn id="32" presetID="10" presetClass="exit" presetSubtype="0" fill="hold" nodeType="after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md type="call" cmd="stop">
                                      <p:cBhvr>
                                        <p:cTn id="35" dur="1">
                                          <p:stCondLst>
                                            <p:cond delay="499"/>
                                          </p:stCondLst>
                                        </p:cTn>
                                        <p:tgtEl>
                                          <p:spTgt spid="2"/>
                                        </p:tgtEl>
                                      </p:cBhvr>
                                    </p:cmd>
                                  </p:childTnLst>
                                </p:cTn>
                              </p:par>
                            </p:childTnLst>
                          </p:cTn>
                        </p:par>
                        <p:par>
                          <p:cTn id="36" fill="hold">
                            <p:stCondLst>
                              <p:cond delay="6347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63970"/>
                            </p:stCondLst>
                            <p:childTnLst>
                              <p:par>
                                <p:cTn id="41" presetID="1" presetClass="mediacall" presetSubtype="0" fill="hold" nodeType="afterEffect">
                                  <p:stCondLst>
                                    <p:cond delay="0"/>
                                  </p:stCondLst>
                                  <p:childTnLst>
                                    <p:cmd type="call" cmd="playFrom(0.0)">
                                      <p:cBhvr>
                                        <p:cTn id="42" dur="18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
                </p:tgtEl>
              </p:cMediaNode>
            </p:video>
            <p:video>
              <p:cMediaNode vol="80000">
                <p:cTn id="44"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5123" name="Group 4"/>
          <p:cNvGrpSpPr>
            <a:grpSpLocks/>
          </p:cNvGrpSpPr>
          <p:nvPr/>
        </p:nvGrpSpPr>
        <p:grpSpPr bwMode="auto">
          <a:xfrm>
            <a:off x="7308850" y="1450975"/>
            <a:ext cx="1225550" cy="825500"/>
            <a:chOff x="3273288" y="41002"/>
            <a:chExt cx="1225822" cy="825200"/>
          </a:xfrm>
        </p:grpSpPr>
        <p:sp>
          <p:nvSpPr>
            <p:cNvPr id="6" name="Rounded Rectangle 5"/>
            <p:cNvSpPr/>
            <p:nvPr/>
          </p:nvSpPr>
          <p:spPr>
            <a:xfrm>
              <a:off x="3273288" y="69567"/>
              <a:ext cx="1225822" cy="79663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Design</a:t>
              </a:r>
            </a:p>
          </p:txBody>
        </p:sp>
      </p:grpSp>
      <p:sp>
        <p:nvSpPr>
          <p:cNvPr id="11" name="Content Placeholder 2"/>
          <p:cNvSpPr txBox="1">
            <a:spLocks/>
          </p:cNvSpPr>
          <p:nvPr/>
        </p:nvSpPr>
        <p:spPr>
          <a:xfrm>
            <a:off x="467543" y="2348880"/>
            <a:ext cx="8281169"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buNone/>
              <a:defRPr/>
            </a:pPr>
            <a:r>
              <a:rPr lang="en-GB" sz="1800" b="1" dirty="0" smtClean="0">
                <a:solidFill>
                  <a:srgbClr val="002060"/>
                </a:solidFill>
              </a:rPr>
              <a:t>Legislation, EU &amp; British Standards protect you against</a:t>
            </a:r>
          </a:p>
          <a:p>
            <a:pPr marL="360000" lvl="1" eaLnBrk="1">
              <a:buFont typeface="Arial" charset="0"/>
              <a:buChar char="•"/>
              <a:defRPr/>
            </a:pPr>
            <a:r>
              <a:rPr lang="en-GB" sz="1800" dirty="0" smtClean="0">
                <a:solidFill>
                  <a:srgbClr val="002060"/>
                </a:solidFill>
              </a:rPr>
              <a:t>Products which are not fit for purpose or the intended application</a:t>
            </a:r>
          </a:p>
          <a:p>
            <a:pPr marL="360000" lvl="1" eaLnBrk="1">
              <a:buFont typeface="Arial" charset="0"/>
              <a:buChar char="•"/>
              <a:defRPr/>
            </a:pPr>
            <a:r>
              <a:rPr lang="en-GB" sz="1800" dirty="0" smtClean="0">
                <a:solidFill>
                  <a:srgbClr val="002060"/>
                </a:solidFill>
              </a:rPr>
              <a:t>Lifts which pose a hazard to the users</a:t>
            </a:r>
          </a:p>
          <a:p>
            <a:pPr marL="360000" lvl="1" eaLnBrk="1">
              <a:buFont typeface="Arial" charset="0"/>
              <a:buChar char="•"/>
              <a:defRPr/>
            </a:pPr>
            <a:r>
              <a:rPr lang="en-GB" sz="1800" dirty="0" smtClean="0">
                <a:solidFill>
                  <a:srgbClr val="002060"/>
                </a:solidFill>
              </a:rPr>
              <a:t>Lift shafts and machinery spaces, which contain hazards</a:t>
            </a:r>
          </a:p>
          <a:p>
            <a:pPr marL="360000" lvl="1" eaLnBrk="1">
              <a:buFont typeface="Arial" charset="0"/>
              <a:buChar char="•"/>
              <a:defRPr/>
            </a:pPr>
            <a:r>
              <a:rPr lang="en-GB" sz="1800" dirty="0" smtClean="0">
                <a:solidFill>
                  <a:srgbClr val="002060"/>
                </a:solidFill>
              </a:rPr>
              <a:t>Unsafe working conditions for maintenance personnel</a:t>
            </a:r>
          </a:p>
          <a:p>
            <a:pPr marL="360000" lvl="1" eaLnBrk="1">
              <a:buFont typeface="Arial" charset="0"/>
              <a:buChar char="•"/>
              <a:defRPr/>
            </a:pPr>
            <a:r>
              <a:rPr lang="en-GB" sz="1800" dirty="0" smtClean="0">
                <a:solidFill>
                  <a:srgbClr val="002060"/>
                </a:solidFill>
              </a:rPr>
              <a:t>Inaccessible equipment which can’t be properly used or maintained</a:t>
            </a:r>
          </a:p>
          <a:p>
            <a:pPr marL="360000" lvl="1" eaLnBrk="1">
              <a:buFont typeface="Arial" charset="0"/>
              <a:buChar char="•"/>
              <a:defRPr/>
            </a:pPr>
            <a:r>
              <a:rPr lang="en-GB" sz="1800" dirty="0" smtClean="0">
                <a:solidFill>
                  <a:srgbClr val="002060"/>
                </a:solidFill>
              </a:rPr>
              <a:t>Lifts which are not accessible to all users</a:t>
            </a:r>
          </a:p>
          <a:p>
            <a:pPr marL="360000" lvl="1" eaLnBrk="1">
              <a:buFont typeface="Arial" charset="0"/>
              <a:buChar char="•"/>
              <a:defRPr/>
            </a:pPr>
            <a:r>
              <a:rPr lang="en-GB" sz="1800" dirty="0" smtClean="0">
                <a:solidFill>
                  <a:srgbClr val="002060"/>
                </a:solidFill>
              </a:rPr>
              <a:t>Inadequate fire safety and evacuation provision</a:t>
            </a:r>
            <a:endParaRPr lang="en-GB" sz="1800" b="1" dirty="0" smtClean="0">
              <a:solidFill>
                <a:srgbClr val="002060"/>
              </a:solidFill>
            </a:endParaRPr>
          </a:p>
          <a:p>
            <a:pPr marL="2812" lvl="1" indent="0" eaLnBrk="1">
              <a:buNone/>
              <a:defRPr/>
            </a:pPr>
            <a:r>
              <a:rPr lang="en-GB" sz="1800" b="1" dirty="0" smtClean="0">
                <a:solidFill>
                  <a:srgbClr val="002060"/>
                </a:solidFill>
              </a:rPr>
              <a:t>Design </a:t>
            </a:r>
            <a:r>
              <a:rPr lang="en-GB" sz="1800" b="1" dirty="0">
                <a:solidFill>
                  <a:srgbClr val="002060"/>
                </a:solidFill>
              </a:rPr>
              <a:t>according to Legislation, Standards and Best Practice and check that  equipment will be suitable for the building, users and the intended application.</a:t>
            </a:r>
          </a:p>
          <a:p>
            <a:pPr marL="360000" lvl="1" eaLnBrk="1">
              <a:buFont typeface="Arial" charset="0"/>
              <a:buChar char="•"/>
              <a:defRPr/>
            </a:pPr>
            <a:endParaRPr lang="en-GB" sz="2000" dirty="0" smtClean="0">
              <a:solidFill>
                <a:srgbClr val="002060"/>
              </a:solidFill>
            </a:endParaRPr>
          </a:p>
          <a:p>
            <a:pPr marL="360000" lvl="1" eaLnBrk="1">
              <a:buFont typeface="Arial" charset="0"/>
              <a:buChar char="•"/>
              <a:defRPr/>
            </a:pPr>
            <a:endParaRPr lang="en-GB" sz="2000" dirty="0" smtClean="0">
              <a:solidFill>
                <a:srgbClr val="002060"/>
              </a:solidFill>
            </a:endParaRPr>
          </a:p>
          <a:p>
            <a:pPr marL="360000" lvl="1" eaLnBrk="1">
              <a:buFont typeface="Arial" charset="0"/>
              <a:buChar char="•"/>
              <a:defRPr/>
            </a:pPr>
            <a:endParaRPr lang="en-GB" sz="2000" dirty="0" smtClean="0">
              <a:solidFill>
                <a:srgbClr val="002060"/>
              </a:solidFill>
            </a:endParaRPr>
          </a:p>
          <a:p>
            <a:pPr marL="360000" lvl="1" eaLnBrk="1">
              <a:buFont typeface="Arial" charset="0"/>
              <a:buChar char="•"/>
              <a:defRPr/>
            </a:pPr>
            <a:endParaRPr lang="en-GB" sz="2000" dirty="0" smtClean="0">
              <a:solidFill>
                <a:srgbClr val="002060"/>
              </a:solidFill>
            </a:endParaRPr>
          </a:p>
          <a:p>
            <a:pPr marL="360000" lvl="1" eaLnBrk="1">
              <a:buFont typeface="Arial" charset="0"/>
              <a:buChar char="•"/>
              <a:defRPr/>
            </a:pPr>
            <a:endParaRPr lang="en-GB" sz="2000" dirty="0" smtClean="0">
              <a:solidFill>
                <a:srgbClr val="002060"/>
              </a:solidFill>
            </a:endParaRPr>
          </a:p>
          <a:p>
            <a:pPr marL="360000" lvl="1" eaLnBrk="1">
              <a:buFont typeface="Arial" charset="0"/>
              <a:buChar char="•"/>
              <a:defRPr/>
            </a:pPr>
            <a:endParaRPr lang="en-GB" sz="2000" dirty="0" smtClean="0">
              <a:solidFill>
                <a:srgbClr val="002060"/>
              </a:solidFill>
            </a:endParaRPr>
          </a:p>
          <a:p>
            <a:pPr lvl="1" eaLnBrk="1">
              <a:spcBef>
                <a:spcPts val="1200"/>
              </a:spcBef>
              <a:buFont typeface="Arial" charset="0"/>
              <a:buChar char="•"/>
              <a:defRPr/>
            </a:pPr>
            <a:endParaRPr lang="en-GB" sz="1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1">
                                            <p:txEl>
                                              <p:pRg st="1" end="1"/>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1">
                                            <p:txEl>
                                              <p:pRg st="2" end="2"/>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500"/>
                                        <p:tgtEl>
                                          <p:spTgt spid="11">
                                            <p:txEl>
                                              <p:pRg st="4" end="4"/>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1">
                                            <p:txEl>
                                              <p:pRg st="3" end="3"/>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animEffect transition="in" filter="fade">
                                      <p:cBhvr>
                                        <p:cTn id="33" dur="500"/>
                                        <p:tgtEl>
                                          <p:spTgt spid="11">
                                            <p:txEl>
                                              <p:pRg st="5" end="5"/>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1">
                                            <p:txEl>
                                              <p:pRg st="4" end="4"/>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fade">
                                      <p:cBhvr>
                                        <p:cTn id="40" dur="500"/>
                                        <p:tgtEl>
                                          <p:spTgt spid="11">
                                            <p:txEl>
                                              <p:pRg st="6" end="6"/>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11">
                                            <p:txEl>
                                              <p:pRg st="5" end="5"/>
                                            </p:txEl>
                                          </p:spTgt>
                                        </p:tgtEl>
                                        <p:attrNameLst>
                                          <p:attrName>style.color</p:attrName>
                                        </p:attrNameLst>
                                      </p:cBhvr>
                                      <p:to>
                                        <a:srgbClr val="777777"/>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fade">
                                      <p:cBhvr>
                                        <p:cTn id="47" dur="500"/>
                                        <p:tgtEl>
                                          <p:spTgt spid="11">
                                            <p:txEl>
                                              <p:pRg st="7" end="7"/>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11">
                                            <p:txEl>
                                              <p:pRg st="6" end="6"/>
                                            </p:txEl>
                                          </p:spTgt>
                                        </p:tgtEl>
                                        <p:attrNameLst>
                                          <p:attrName>style.color</p:attrName>
                                        </p:attrNameLst>
                                      </p:cBhvr>
                                      <p:to>
                                        <a:srgbClr val="777777"/>
                                      </p:to>
                                    </p:animClr>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500"/>
                                        <p:tgtEl>
                                          <p:spTgt spid="11">
                                            <p:txEl>
                                              <p:pRg st="8" end="8"/>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11">
                                            <p:txEl>
                                              <p:pRg st="7" end="7"/>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5123" name="Group 4"/>
          <p:cNvGrpSpPr>
            <a:grpSpLocks/>
          </p:cNvGrpSpPr>
          <p:nvPr/>
        </p:nvGrpSpPr>
        <p:grpSpPr bwMode="auto">
          <a:xfrm>
            <a:off x="7308850" y="1450975"/>
            <a:ext cx="1225550" cy="825500"/>
            <a:chOff x="3273288" y="41002"/>
            <a:chExt cx="1225822" cy="825200"/>
          </a:xfrm>
        </p:grpSpPr>
        <p:sp>
          <p:nvSpPr>
            <p:cNvPr id="6" name="Rounded Rectangle 5"/>
            <p:cNvSpPr/>
            <p:nvPr/>
          </p:nvSpPr>
          <p:spPr>
            <a:xfrm>
              <a:off x="3273288" y="69567"/>
              <a:ext cx="1225822" cy="79663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3311396" y="41002"/>
              <a:ext cx="1149605" cy="718877"/>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Design</a:t>
              </a:r>
            </a:p>
          </p:txBody>
        </p:sp>
      </p:grpSp>
      <p:sp>
        <p:nvSpPr>
          <p:cNvPr id="11" name="Content Placeholder 2"/>
          <p:cNvSpPr txBox="1">
            <a:spLocks/>
          </p:cNvSpPr>
          <p:nvPr/>
        </p:nvSpPr>
        <p:spPr>
          <a:xfrm>
            <a:off x="395535" y="2348880"/>
            <a:ext cx="8353177"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buNone/>
              <a:defRPr/>
            </a:pPr>
            <a:r>
              <a:rPr lang="en-GB" sz="1800" dirty="0" smtClean="0">
                <a:solidFill>
                  <a:srgbClr val="002060"/>
                </a:solidFill>
              </a:rPr>
              <a:t>Legislation and standards can protect you against accidents which result from poor design co-ordination and a lack of knowledge of the user, building and application.</a:t>
            </a:r>
          </a:p>
          <a:p>
            <a:pPr marL="2812" lvl="1" indent="0" eaLnBrk="1">
              <a:buNone/>
              <a:defRPr/>
            </a:pPr>
            <a:endParaRPr lang="en-GB" sz="1800" dirty="0" smtClean="0">
              <a:solidFill>
                <a:srgbClr val="002060"/>
              </a:solidFill>
            </a:endParaRPr>
          </a:p>
          <a:p>
            <a:pPr marL="360000" lvl="1" eaLnBrk="1">
              <a:buFont typeface="Arial" charset="0"/>
              <a:buChar char="•"/>
              <a:defRPr/>
            </a:pPr>
            <a:endParaRPr lang="en-GB" sz="1800" dirty="0" smtClean="0">
              <a:solidFill>
                <a:srgbClr val="002060"/>
              </a:solidFill>
            </a:endParaRPr>
          </a:p>
          <a:p>
            <a:pPr marL="360000" lvl="1" eaLnBrk="1">
              <a:buFont typeface="Arial" charset="0"/>
              <a:buChar char="•"/>
              <a:defRPr/>
            </a:pPr>
            <a:endParaRPr lang="en-GB" sz="1800" dirty="0" smtClean="0">
              <a:solidFill>
                <a:srgbClr val="002060"/>
              </a:solidFill>
            </a:endParaRPr>
          </a:p>
          <a:p>
            <a:pPr marL="360000" lvl="1" eaLnBrk="1">
              <a:buFont typeface="Arial" charset="0"/>
              <a:buChar char="•"/>
              <a:defRPr/>
            </a:pPr>
            <a:endParaRPr lang="en-GB" sz="1800" dirty="0" smtClean="0">
              <a:solidFill>
                <a:srgbClr val="002060"/>
              </a:solidFill>
            </a:endParaRPr>
          </a:p>
          <a:p>
            <a:pPr marL="360000" lvl="1" eaLnBrk="1">
              <a:buFont typeface="Arial" charset="0"/>
              <a:buChar char="•"/>
              <a:defRPr/>
            </a:pPr>
            <a:endParaRPr lang="en-GB" sz="1800" dirty="0" smtClean="0">
              <a:solidFill>
                <a:srgbClr val="002060"/>
              </a:solidFill>
            </a:endParaRPr>
          </a:p>
          <a:p>
            <a:pPr marL="360000" lvl="1" eaLnBrk="1">
              <a:buFont typeface="Arial" charset="0"/>
              <a:buChar char="•"/>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952" y="3284984"/>
            <a:ext cx="3323234" cy="247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8864" y="3284984"/>
            <a:ext cx="3335848" cy="247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triped Right Arrow 2"/>
          <p:cNvSpPr/>
          <p:nvPr/>
        </p:nvSpPr>
        <p:spPr>
          <a:xfrm rot="16200000">
            <a:off x="6032097" y="5276589"/>
            <a:ext cx="551355" cy="272869"/>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70679" y="3284984"/>
            <a:ext cx="217150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Escalator Hang All The Way To The To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67744" y="3140969"/>
            <a:ext cx="4066340" cy="2710894"/>
          </a:xfrm>
          <a:prstGeom prst="rect">
            <a:avLst/>
          </a:prstGeom>
        </p:spPr>
      </p:pic>
      <p:sp>
        <p:nvSpPr>
          <p:cNvPr id="5" name="Line Callout 1 4"/>
          <p:cNvSpPr/>
          <p:nvPr/>
        </p:nvSpPr>
        <p:spPr>
          <a:xfrm>
            <a:off x="6948264" y="3645037"/>
            <a:ext cx="1410503" cy="504068"/>
          </a:xfrm>
          <a:prstGeom prst="borderCallout1">
            <a:avLst>
              <a:gd name="adj1" fmla="val 49449"/>
              <a:gd name="adj2" fmla="val 643"/>
              <a:gd name="adj3" fmla="val 201807"/>
              <a:gd name="adj4" fmla="val -403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Glass infill</a:t>
            </a:r>
            <a:endParaRPr lang="en-GB" dirty="0"/>
          </a:p>
        </p:txBody>
      </p:sp>
      <p:sp>
        <p:nvSpPr>
          <p:cNvPr id="14" name="Line Callout 1 13"/>
          <p:cNvSpPr/>
          <p:nvPr/>
        </p:nvSpPr>
        <p:spPr>
          <a:xfrm>
            <a:off x="5760908" y="5157192"/>
            <a:ext cx="1410503" cy="504068"/>
          </a:xfrm>
          <a:prstGeom prst="borderCallout1">
            <a:avLst>
              <a:gd name="adj1" fmla="val -3577"/>
              <a:gd name="adj2" fmla="val 43529"/>
              <a:gd name="adj3" fmla="val -7505"/>
              <a:gd name="adj4" fmla="val 46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No access to stop button</a:t>
            </a:r>
            <a:endParaRPr lang="en-GB" dirty="0"/>
          </a:p>
        </p:txBody>
      </p:sp>
      <p:sp>
        <p:nvSpPr>
          <p:cNvPr id="9" name="Oval 8"/>
          <p:cNvSpPr/>
          <p:nvPr/>
        </p:nvSpPr>
        <p:spPr>
          <a:xfrm>
            <a:off x="2263911" y="3707439"/>
            <a:ext cx="864096" cy="720067"/>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712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42" presetClass="path" presetSubtype="0" accel="50000" decel="50000" fill="hold" grpId="0" nodeType="withEffect">
                                  <p:stCondLst>
                                    <p:cond delay="0"/>
                                  </p:stCondLst>
                                  <p:childTnLst>
                                    <p:animMotion origin="layout" path="M -4.16667E-6 -1.64662E-6 L -0.00434 -0.08973 " pathEditMode="relative" rAng="0" ptsTypes="AA">
                                      <p:cBhvr>
                                        <p:cTn id="27" dur="2000" fill="hold"/>
                                        <p:tgtEl>
                                          <p:spTgt spid="3"/>
                                        </p:tgtEl>
                                        <p:attrNameLst>
                                          <p:attrName>ppt_x</p:attrName>
                                          <p:attrName>ppt_y</p:attrName>
                                        </p:attrNameLst>
                                      </p:cBhvr>
                                      <p:rCtr x="-226" y="-4487"/>
                                    </p:animMotion>
                                  </p:childTnLst>
                                </p:cTn>
                              </p:par>
                              <p:par>
                                <p:cTn id="28" presetID="53" presetClass="entr" presetSubtype="16"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1500" fill="hold"/>
                                        <p:tgtEl>
                                          <p:spTgt spid="1027"/>
                                        </p:tgtEl>
                                        <p:attrNameLst>
                                          <p:attrName>ppt_w</p:attrName>
                                        </p:attrNameLst>
                                      </p:cBhvr>
                                      <p:tavLst>
                                        <p:tav tm="0">
                                          <p:val>
                                            <p:fltVal val="0"/>
                                          </p:val>
                                        </p:tav>
                                        <p:tav tm="100000">
                                          <p:val>
                                            <p:strVal val="#ppt_w"/>
                                          </p:val>
                                        </p:tav>
                                      </p:tavLst>
                                    </p:anim>
                                    <p:anim calcmode="lin" valueType="num">
                                      <p:cBhvr>
                                        <p:cTn id="31" dur="1500" fill="hold"/>
                                        <p:tgtEl>
                                          <p:spTgt spid="1027"/>
                                        </p:tgtEl>
                                        <p:attrNameLst>
                                          <p:attrName>ppt_h</p:attrName>
                                        </p:attrNameLst>
                                      </p:cBhvr>
                                      <p:tavLst>
                                        <p:tav tm="0">
                                          <p:val>
                                            <p:fltVal val="0"/>
                                          </p:val>
                                        </p:tav>
                                        <p:tav tm="100000">
                                          <p:val>
                                            <p:strVal val="#ppt_h"/>
                                          </p:val>
                                        </p:tav>
                                      </p:tavLst>
                                    </p:anim>
                                    <p:animEffect transition="in" filter="fade">
                                      <p:cBhvr>
                                        <p:cTn id="32" dur="1500"/>
                                        <p:tgtEl>
                                          <p:spTgt spid="102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3"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27"/>
                                        </p:tgtEl>
                                      </p:cBhvr>
                                    </p:animEffect>
                                    <p:set>
                                      <p:cBhvr>
                                        <p:cTn id="57" dur="1" fill="hold">
                                          <p:stCondLst>
                                            <p:cond delay="499"/>
                                          </p:stCondLst>
                                        </p:cTn>
                                        <p:tgtEl>
                                          <p:spTgt spid="102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6"/>
                                        </p:tgtEl>
                                      </p:cBhvr>
                                    </p:animEffect>
                                    <p:set>
                                      <p:cBhvr>
                                        <p:cTn id="60" dur="1" fill="hold">
                                          <p:stCondLst>
                                            <p:cond delay="499"/>
                                          </p:stCondLst>
                                        </p:cTn>
                                        <p:tgtEl>
                                          <p:spTgt spid="102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 presetClass="mediacall" presetSubtype="0" fill="hold" nodeType="withEffect">
                                  <p:stCondLst>
                                    <p:cond delay="0"/>
                                  </p:stCondLst>
                                  <p:childTnLst>
                                    <p:cmd type="call" cmd="playFrom(0.0)">
                                      <p:cBhvr>
                                        <p:cTn id="68" dur="23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69" fill="hold" display="0">
                  <p:stCondLst>
                    <p:cond delay="indefinite"/>
                  </p:stCondLst>
                </p:cTn>
                <p:tgtEl>
                  <p:spTgt spid="4"/>
                </p:tgtEl>
              </p:cMediaNode>
            </p:video>
          </p:childTnLst>
        </p:cTn>
      </p:par>
    </p:tnLst>
    <p:bldLst>
      <p:bldP spid="3" grpId="0" animBg="1"/>
      <p:bldP spid="3" grpId="2" animBg="1"/>
      <p:bldP spid="3" grpId="3" animBg="1"/>
      <p:bldP spid="5" grpId="0" animBg="1"/>
      <p:bldP spid="5" grpId="1" animBg="1"/>
      <p:bldP spid="14" grpId="0" animBg="1"/>
      <p:bldP spid="14"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467543" y="2348880"/>
            <a:ext cx="8281169" cy="3888432"/>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r>
              <a:rPr lang="en-GB" sz="1800" dirty="0" smtClean="0">
                <a:solidFill>
                  <a:srgbClr val="002060"/>
                </a:solidFill>
              </a:rPr>
              <a:t>The Lifts </a:t>
            </a:r>
            <a:r>
              <a:rPr lang="en-GB" sz="1800" dirty="0">
                <a:solidFill>
                  <a:srgbClr val="002060"/>
                </a:solidFill>
              </a:rPr>
              <a:t>Regulations </a:t>
            </a:r>
            <a:r>
              <a:rPr lang="en-GB" sz="1800" dirty="0" smtClean="0">
                <a:solidFill>
                  <a:srgbClr val="002060"/>
                </a:solidFill>
              </a:rPr>
              <a:t>1997</a:t>
            </a:r>
          </a:p>
          <a:p>
            <a:pPr marL="360000" lvl="1" eaLnBrk="1">
              <a:spcBef>
                <a:spcPts val="1200"/>
              </a:spcBef>
              <a:buFont typeface="Arial" charset="0"/>
              <a:buChar char="•"/>
              <a:defRPr/>
            </a:pPr>
            <a:r>
              <a:rPr lang="en-GB" sz="1800" dirty="0" smtClean="0">
                <a:solidFill>
                  <a:srgbClr val="002060"/>
                </a:solidFill>
              </a:rPr>
              <a:t>The </a:t>
            </a:r>
            <a:r>
              <a:rPr lang="en-GB" sz="1800" dirty="0">
                <a:solidFill>
                  <a:srgbClr val="002060"/>
                </a:solidFill>
              </a:rPr>
              <a:t>Supply of Machinery (Safety) Regulations </a:t>
            </a:r>
            <a:r>
              <a:rPr lang="en-GB" sz="1800" dirty="0" smtClean="0">
                <a:solidFill>
                  <a:srgbClr val="002060"/>
                </a:solidFill>
              </a:rPr>
              <a:t>2008</a:t>
            </a:r>
          </a:p>
          <a:p>
            <a:pPr marL="360000" lvl="1" eaLnBrk="1">
              <a:spcBef>
                <a:spcPts val="1200"/>
              </a:spcBef>
              <a:buFont typeface="Arial" charset="0"/>
              <a:buChar char="•"/>
              <a:defRPr/>
            </a:pPr>
            <a:r>
              <a:rPr lang="en-GB" sz="1800" dirty="0">
                <a:solidFill>
                  <a:srgbClr val="002060"/>
                </a:solidFill>
              </a:rPr>
              <a:t>Construction (Design and Management) Regulations </a:t>
            </a:r>
            <a:r>
              <a:rPr lang="en-GB" sz="1800" dirty="0" smtClean="0">
                <a:solidFill>
                  <a:srgbClr val="002060"/>
                </a:solidFill>
              </a:rPr>
              <a:t>2007</a:t>
            </a:r>
          </a:p>
          <a:p>
            <a:pPr marL="360000" lvl="1" eaLnBrk="1">
              <a:spcBef>
                <a:spcPts val="1200"/>
              </a:spcBef>
              <a:buFont typeface="Arial" charset="0"/>
              <a:buChar char="•"/>
              <a:defRPr/>
            </a:pPr>
            <a:r>
              <a:rPr lang="en-GB" sz="1800" dirty="0">
                <a:solidFill>
                  <a:srgbClr val="002060"/>
                </a:solidFill>
              </a:rPr>
              <a:t>The Management of Health and Safety at Work Regulations 1999</a:t>
            </a:r>
          </a:p>
          <a:p>
            <a:pPr marL="360000" lvl="1" eaLnBrk="1">
              <a:spcBef>
                <a:spcPts val="1200"/>
              </a:spcBef>
              <a:buFont typeface="Arial" charset="0"/>
              <a:buChar char="•"/>
              <a:defRPr/>
            </a:pPr>
            <a:r>
              <a:rPr lang="en-GB" sz="1800" dirty="0" smtClean="0">
                <a:solidFill>
                  <a:srgbClr val="002060"/>
                </a:solidFill>
              </a:rPr>
              <a:t>BS 8486: 2007 </a:t>
            </a:r>
            <a:r>
              <a:rPr lang="en-GB" sz="1800" dirty="0">
                <a:solidFill>
                  <a:srgbClr val="002060"/>
                </a:solidFill>
              </a:rPr>
              <a:t>Examination &amp; Test of New Lifts</a:t>
            </a:r>
          </a:p>
          <a:p>
            <a:pPr marL="360000" lvl="1" eaLnBrk="1">
              <a:spcBef>
                <a:spcPts val="1200"/>
              </a:spcBef>
              <a:buFont typeface="Arial" charset="0"/>
              <a:buChar char="•"/>
              <a:defRPr/>
            </a:pPr>
            <a:r>
              <a:rPr lang="en-GB" sz="1800" dirty="0" smtClean="0">
                <a:solidFill>
                  <a:srgbClr val="002060"/>
                </a:solidFill>
              </a:rPr>
              <a:t>BS 6440: 2011 Powered Vertical Lifting Platforms</a:t>
            </a:r>
          </a:p>
          <a:p>
            <a:pPr marL="360000" lvl="1" eaLnBrk="1">
              <a:spcBef>
                <a:spcPts val="1200"/>
              </a:spcBef>
              <a:buFont typeface="Arial" charset="0"/>
              <a:buChar char="•"/>
              <a:defRPr/>
            </a:pPr>
            <a:r>
              <a:rPr lang="en-GB" sz="1800" dirty="0" smtClean="0">
                <a:solidFill>
                  <a:srgbClr val="002060"/>
                </a:solidFill>
              </a:rPr>
              <a:t>BS </a:t>
            </a:r>
            <a:r>
              <a:rPr lang="en-GB" sz="1800" dirty="0">
                <a:solidFill>
                  <a:srgbClr val="002060"/>
                </a:solidFill>
              </a:rPr>
              <a:t>EN </a:t>
            </a:r>
            <a:r>
              <a:rPr lang="en-GB" sz="1800" dirty="0" smtClean="0">
                <a:solidFill>
                  <a:srgbClr val="002060"/>
                </a:solidFill>
              </a:rPr>
              <a:t>81 Series of Standards - 1, 2, 28, 70, 71, 72, 73.</a:t>
            </a:r>
          </a:p>
          <a:p>
            <a:pPr marL="360000" lvl="1" eaLnBrk="1">
              <a:spcBef>
                <a:spcPts val="1200"/>
              </a:spcBef>
              <a:buFont typeface="Arial" charset="0"/>
              <a:buChar char="•"/>
              <a:defRPr/>
            </a:pPr>
            <a:r>
              <a:rPr lang="en-GB" sz="1800" dirty="0" smtClean="0">
                <a:solidFill>
                  <a:srgbClr val="002060"/>
                </a:solidFill>
              </a:rPr>
              <a:t>BS </a:t>
            </a:r>
            <a:r>
              <a:rPr lang="en-GB" sz="1800" dirty="0">
                <a:solidFill>
                  <a:srgbClr val="002060"/>
                </a:solidFill>
              </a:rPr>
              <a:t>EN 115-1:2008 +A1 2010 - Safety of escalators and moving walks - Construction and installation</a:t>
            </a:r>
          </a:p>
          <a:p>
            <a:pPr marL="2812" lvl="1" indent="0" eaLnBrk="1">
              <a:spcBef>
                <a:spcPts val="1200"/>
              </a:spcBef>
              <a:buNone/>
              <a:defRPr/>
            </a:pPr>
            <a:endParaRPr lang="en-GB" sz="1800" dirty="0" smtClean="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4">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500"/>
                                        <p:tgtEl>
                                          <p:spTgt spid="1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4">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4">
                                            <p:txEl>
                                              <p:pRg st="2" end="2"/>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fade">
                                      <p:cBhvr>
                                        <p:cTn id="33" dur="500"/>
                                        <p:tgtEl>
                                          <p:spTgt spid="1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4">
                                            <p:txEl>
                                              <p:pRg st="3" end="3"/>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14">
                                            <p:txEl>
                                              <p:pRg st="4" end="4"/>
                                            </p:txEl>
                                          </p:spTgt>
                                        </p:tgtEl>
                                        <p:attrNameLst>
                                          <p:attrName>style.color</p:attrName>
                                        </p:attrNameLst>
                                      </p:cBhvr>
                                      <p:to>
                                        <a:srgbClr val="777777"/>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fade">
                                      <p:cBhvr>
                                        <p:cTn id="47" dur="500"/>
                                        <p:tgtEl>
                                          <p:spTgt spid="1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14">
                                            <p:txEl>
                                              <p:pRg st="5" end="5"/>
                                            </p:txEl>
                                          </p:spTgt>
                                        </p:tgtEl>
                                        <p:attrNameLst>
                                          <p:attrName>style.color</p:attrName>
                                        </p:attrNameLst>
                                      </p:cBhvr>
                                      <p:to>
                                        <a:srgbClr val="777777"/>
                                      </p:to>
                                    </p:animClr>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4">
                                            <p:txEl>
                                              <p:pRg st="7" end="7"/>
                                            </p:txEl>
                                          </p:spTgt>
                                        </p:tgtEl>
                                        <p:attrNameLst>
                                          <p:attrName>style.visibility</p:attrName>
                                        </p:attrNameLst>
                                      </p:cBhvr>
                                      <p:to>
                                        <p:strVal val="visible"/>
                                      </p:to>
                                    </p:set>
                                    <p:animEffect transition="in" filter="fade">
                                      <p:cBhvr>
                                        <p:cTn id="54" dur="500"/>
                                        <p:tgtEl>
                                          <p:spTgt spid="1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14">
                                            <p:txEl>
                                              <p:pRg st="6" end="6"/>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395535" y="2348880"/>
            <a:ext cx="8353177"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OK…so now my lift has been designed properly how do I ensure it will be installed and commissioned properly?</a:t>
            </a:r>
          </a:p>
          <a:p>
            <a:pPr marL="2812" lvl="1" indent="0" eaLnBrk="1">
              <a:spcBef>
                <a:spcPts val="1200"/>
              </a:spcBef>
              <a:buNone/>
              <a:defRPr/>
            </a:pPr>
            <a:endParaRPr lang="en-GB" sz="1800" dirty="0" smtClean="0">
              <a:solidFill>
                <a:srgbClr val="002060"/>
              </a:solidFill>
            </a:endParaRPr>
          </a:p>
          <a:p>
            <a:pPr marL="360000" lvl="1" eaLnBrk="1">
              <a:spcBef>
                <a:spcPts val="1200"/>
              </a:spcBef>
              <a:buFont typeface="Arial" charset="0"/>
              <a:buChar char="•"/>
              <a:defRPr/>
            </a:pPr>
            <a:r>
              <a:rPr lang="en-GB" sz="1800" dirty="0" smtClean="0">
                <a:solidFill>
                  <a:srgbClr val="002060"/>
                </a:solidFill>
              </a:rPr>
              <a:t>Careful planning and co-ordination of the construction team</a:t>
            </a:r>
          </a:p>
          <a:p>
            <a:pPr marL="360000" lvl="1" eaLnBrk="1">
              <a:spcBef>
                <a:spcPts val="1200"/>
              </a:spcBef>
              <a:buFont typeface="Arial" charset="0"/>
              <a:buChar char="•"/>
              <a:defRPr/>
            </a:pPr>
            <a:r>
              <a:rPr lang="en-GB" sz="1800" dirty="0" smtClean="0">
                <a:solidFill>
                  <a:srgbClr val="002060"/>
                </a:solidFill>
              </a:rPr>
              <a:t>A clear understanding of the construction site risks and processes</a:t>
            </a:r>
          </a:p>
          <a:p>
            <a:pPr marL="360000" lvl="1" eaLnBrk="1">
              <a:spcBef>
                <a:spcPts val="1200"/>
              </a:spcBef>
              <a:buFont typeface="Arial" charset="0"/>
              <a:buChar char="•"/>
              <a:defRPr/>
            </a:pPr>
            <a:r>
              <a:rPr lang="en-GB" sz="1800" dirty="0" smtClean="0">
                <a:solidFill>
                  <a:srgbClr val="002060"/>
                </a:solidFill>
              </a:rPr>
              <a:t>Realistic programme timescales which allow sufficient time for the installation</a:t>
            </a:r>
          </a:p>
          <a:p>
            <a:pPr marL="360000" lvl="1" eaLnBrk="1">
              <a:spcBef>
                <a:spcPts val="1200"/>
              </a:spcBef>
              <a:buFont typeface="Arial" charset="0"/>
              <a:buChar char="•"/>
              <a:defRPr/>
            </a:pPr>
            <a:r>
              <a:rPr lang="en-GB" sz="1800" dirty="0" smtClean="0">
                <a:solidFill>
                  <a:srgbClr val="002060"/>
                </a:solidFill>
              </a:rPr>
              <a:t>Specified installation quality standards</a:t>
            </a:r>
          </a:p>
          <a:p>
            <a:pPr marL="360000" lvl="1" eaLnBrk="1">
              <a:spcBef>
                <a:spcPts val="1200"/>
              </a:spcBef>
              <a:buFont typeface="Arial" charset="0"/>
              <a:buChar char="•"/>
              <a:defRPr/>
            </a:pPr>
            <a:r>
              <a:rPr lang="en-GB" sz="1800" dirty="0" smtClean="0">
                <a:solidFill>
                  <a:srgbClr val="002060"/>
                </a:solidFill>
              </a:rPr>
              <a:t>Explicit testing and commissioning procedures</a:t>
            </a:r>
          </a:p>
          <a:p>
            <a:pPr marL="360000" lvl="1" eaLnBrk="1">
              <a:spcBef>
                <a:spcPts val="1200"/>
              </a:spcBef>
              <a:buFont typeface="Arial" charset="0"/>
              <a:buChar char="•"/>
              <a:defRPr/>
            </a:pPr>
            <a:r>
              <a:rPr lang="en-GB" sz="1800" dirty="0">
                <a:solidFill>
                  <a:srgbClr val="002060"/>
                </a:solidFill>
              </a:rPr>
              <a:t>Final validation </a:t>
            </a:r>
            <a:r>
              <a:rPr lang="en-GB" sz="1800" dirty="0" smtClean="0">
                <a:solidFill>
                  <a:srgbClr val="002060"/>
                </a:solidFill>
              </a:rPr>
              <a:t>or witness testing by </a:t>
            </a:r>
            <a:r>
              <a:rPr lang="en-GB" sz="1800" dirty="0">
                <a:solidFill>
                  <a:srgbClr val="002060"/>
                </a:solidFill>
              </a:rPr>
              <a:t>a competent person</a:t>
            </a:r>
          </a:p>
          <a:p>
            <a:pPr marL="360000" lvl="1" eaLnBrk="1">
              <a:spcBef>
                <a:spcPts val="1200"/>
              </a:spcBef>
              <a:buFont typeface="Arial" charset="0"/>
              <a:buChar char="•"/>
              <a:defRPr/>
            </a:pPr>
            <a:endParaRPr lang="en-GB" sz="1800" dirty="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spTree>
    <p:extLst>
      <p:ext uri="{BB962C8B-B14F-4D97-AF65-F5344CB8AC3E}">
        <p14:creationId xmlns:p14="http://schemas.microsoft.com/office/powerpoint/2010/main" val="4228493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14">
                                            <p:txEl>
                                              <p:pRg st="2" end="2"/>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14">
                                            <p:txEl>
                                              <p:pRg st="3" end="3"/>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5" end="5"/>
                                            </p:txEl>
                                          </p:spTgt>
                                        </p:tgtEl>
                                        <p:attrNameLst>
                                          <p:attrName>style.visibility</p:attrName>
                                        </p:attrNameLst>
                                      </p:cBhvr>
                                      <p:to>
                                        <p:strVal val="visible"/>
                                      </p:to>
                                    </p:set>
                                    <p:animEffect transition="in" filter="fade">
                                      <p:cBhvr>
                                        <p:cTn id="26" dur="500"/>
                                        <p:tgtEl>
                                          <p:spTgt spid="14">
                                            <p:txEl>
                                              <p:pRg st="5" end="5"/>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14">
                                            <p:txEl>
                                              <p:pRg st="4" end="4"/>
                                            </p:txEl>
                                          </p:spTgt>
                                        </p:tgtEl>
                                        <p:attrNameLst>
                                          <p:attrName>style.color</p:attrName>
                                        </p:attrNameLst>
                                      </p:cBhvr>
                                      <p:to>
                                        <a:srgbClr val="777777"/>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animEffect transition="in" filter="fade">
                                      <p:cBhvr>
                                        <p:cTn id="33" dur="500"/>
                                        <p:tgtEl>
                                          <p:spTgt spid="14">
                                            <p:txEl>
                                              <p:pRg st="6" end="6"/>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14">
                                            <p:txEl>
                                              <p:pRg st="5" end="5"/>
                                            </p:txEl>
                                          </p:spTgt>
                                        </p:tgtEl>
                                        <p:attrNameLst>
                                          <p:attrName>style.color</p:attrName>
                                        </p:attrNameLst>
                                      </p:cBhvr>
                                      <p:to>
                                        <a:srgbClr val="77777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7" end="7"/>
                                            </p:txEl>
                                          </p:spTgt>
                                        </p:tgtEl>
                                        <p:attrNameLst>
                                          <p:attrName>style.visibility</p:attrName>
                                        </p:attrNameLst>
                                      </p:cBhvr>
                                      <p:to>
                                        <p:strVal val="visible"/>
                                      </p:to>
                                    </p:set>
                                    <p:animEffect transition="in" filter="fade">
                                      <p:cBhvr>
                                        <p:cTn id="40" dur="500"/>
                                        <p:tgtEl>
                                          <p:spTgt spid="14">
                                            <p:txEl>
                                              <p:pRg st="7" end="7"/>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14">
                                            <p:txEl>
                                              <p:pRg st="6" end="6"/>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ctrTitle"/>
          </p:nvPr>
        </p:nvSpPr>
        <p:spPr>
          <a:xfrm>
            <a:off x="0" y="1412875"/>
            <a:ext cx="8748713" cy="936625"/>
          </a:xfrm>
        </p:spPr>
        <p:txBody>
          <a:bodyPr anchorCtr="0"/>
          <a:lstStyle/>
          <a:p>
            <a:pPr eaLnBrk="1"/>
            <a:r>
              <a:rPr lang="en-GB" b="1" dirty="0" smtClean="0">
                <a:solidFill>
                  <a:srgbClr val="002060"/>
                </a:solidFill>
                <a:latin typeface="Arial" charset="0"/>
                <a:ea typeface="ＭＳ Ｐゴシック" pitchFamily="34" charset="-128"/>
              </a:rPr>
              <a:t>Statutory Requirements</a:t>
            </a:r>
          </a:p>
        </p:txBody>
      </p:sp>
      <p:grpSp>
        <p:nvGrpSpPr>
          <p:cNvPr id="6147" name="Group 7"/>
          <p:cNvGrpSpPr>
            <a:grpSpLocks/>
          </p:cNvGrpSpPr>
          <p:nvPr/>
        </p:nvGrpSpPr>
        <p:grpSpPr bwMode="auto">
          <a:xfrm>
            <a:off x="7308850" y="1484313"/>
            <a:ext cx="1225550" cy="796925"/>
            <a:chOff x="4787416" y="1102184"/>
            <a:chExt cx="1225822" cy="796784"/>
          </a:xfrm>
        </p:grpSpPr>
        <p:sp>
          <p:nvSpPr>
            <p:cNvPr id="9" name="Rounded Rectangle 8"/>
            <p:cNvSpPr/>
            <p:nvPr/>
          </p:nvSpPr>
          <p:spPr>
            <a:xfrm>
              <a:off x="4787416" y="1102184"/>
              <a:ext cx="1225822" cy="79678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ounded Rectangle 4"/>
            <p:cNvSpPr/>
            <p:nvPr/>
          </p:nvSpPr>
          <p:spPr>
            <a:xfrm>
              <a:off x="4825524" y="1141864"/>
              <a:ext cx="1149605" cy="717423"/>
            </a:xfrm>
            <a:prstGeom prst="rect">
              <a:avLst/>
            </a:prstGeom>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533400">
                <a:lnSpc>
                  <a:spcPct val="90000"/>
                </a:lnSpc>
                <a:spcAft>
                  <a:spcPct val="35000"/>
                </a:spcAft>
                <a:defRPr/>
              </a:pPr>
              <a:r>
                <a:rPr lang="en-GB" sz="1200" b="1" dirty="0"/>
                <a:t>Installation &amp;</a:t>
              </a:r>
            </a:p>
            <a:p>
              <a:pPr algn="ctr" defTabSz="533400">
                <a:lnSpc>
                  <a:spcPct val="90000"/>
                </a:lnSpc>
                <a:spcAft>
                  <a:spcPct val="35000"/>
                </a:spcAft>
                <a:defRPr/>
              </a:pPr>
              <a:r>
                <a:rPr lang="en-GB" sz="1200" b="1" dirty="0"/>
                <a:t>Commissioning</a:t>
              </a:r>
            </a:p>
          </p:txBody>
        </p:sp>
      </p:grpSp>
      <p:sp>
        <p:nvSpPr>
          <p:cNvPr id="14" name="Content Placeholder 2"/>
          <p:cNvSpPr txBox="1">
            <a:spLocks/>
          </p:cNvSpPr>
          <p:nvPr/>
        </p:nvSpPr>
        <p:spPr>
          <a:xfrm>
            <a:off x="250825" y="23488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360000" lvl="1" eaLnBrk="1">
              <a:spcBef>
                <a:spcPts val="1200"/>
              </a:spcBef>
              <a:buFont typeface="Arial" charset="0"/>
              <a:buChar char="•"/>
              <a:defRPr/>
            </a:pPr>
            <a:endParaRPr lang="en-GB" sz="2000" dirty="0">
              <a:solidFill>
                <a:srgbClr val="002060"/>
              </a:solidFill>
            </a:endParaRPr>
          </a:p>
          <a:p>
            <a:pPr marL="2812" lvl="1" indent="0" eaLnBrk="1">
              <a:spcBef>
                <a:spcPts val="1200"/>
              </a:spcBef>
              <a:buFontTx/>
              <a:buNone/>
              <a:defRPr/>
            </a:pPr>
            <a:endParaRPr lang="en-GB" sz="2000" dirty="0" smtClean="0">
              <a:solidFill>
                <a:srgbClr val="002060"/>
              </a:solidFill>
            </a:endParaRPr>
          </a:p>
          <a:p>
            <a:pPr lvl="1" eaLnBrk="1">
              <a:spcBef>
                <a:spcPts val="1200"/>
              </a:spcBef>
              <a:buFont typeface="Arial" charset="0"/>
              <a:buChar char="•"/>
              <a:defRPr/>
            </a:pPr>
            <a:endParaRPr lang="en-GB" sz="1800" dirty="0" smtClean="0"/>
          </a:p>
        </p:txBody>
      </p:sp>
      <p:pic>
        <p:nvPicPr>
          <p:cNvPr id="1026" name="Picture 2" descr="C:\Users\allanj\Documents\Projects\Walton Court\Photos\28.10.11\Fire Alarm Point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80892" y="3042941"/>
            <a:ext cx="3040375" cy="304003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699977" y="4941168"/>
            <a:ext cx="158417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84168" y="4741113"/>
            <a:ext cx="1709739" cy="400110"/>
          </a:xfrm>
          <a:prstGeom prst="rect">
            <a:avLst/>
          </a:prstGeom>
        </p:spPr>
        <p:txBody>
          <a:bodyPr wrap="square" rtlCol="0">
            <a:spAutoFit/>
          </a:bodyPr>
          <a:lstStyle/>
          <a:p>
            <a:pPr marL="360000" eaLnBrk="1">
              <a:spcBef>
                <a:spcPts val="1200"/>
              </a:spcBef>
            </a:pPr>
            <a:r>
              <a:rPr lang="en-GB" sz="2000" dirty="0" smtClean="0">
                <a:solidFill>
                  <a:srgbClr val="FF0000"/>
                </a:solidFill>
              </a:rPr>
              <a:t>Fire Alarm</a:t>
            </a:r>
          </a:p>
        </p:txBody>
      </p:sp>
      <p:sp>
        <p:nvSpPr>
          <p:cNvPr id="13" name="Content Placeholder 2"/>
          <p:cNvSpPr txBox="1">
            <a:spLocks/>
          </p:cNvSpPr>
          <p:nvPr/>
        </p:nvSpPr>
        <p:spPr>
          <a:xfrm>
            <a:off x="403225" y="2501280"/>
            <a:ext cx="8497888" cy="3600450"/>
          </a:xfrm>
          <a:prstGeom prst="rect">
            <a:avLst/>
          </a:prstGeom>
        </p:spPr>
        <p:txBody>
          <a:bodyPr/>
          <a:lstStyle>
            <a:lvl1pPr marL="342900" indent="-3429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1pPr>
            <a:lvl2pPr marL="801688" lvl="1" indent="-357188"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2pPr>
            <a:lvl3pPr marL="1143000" lvl="2"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3pPr>
            <a:lvl4pPr marL="1600200" lvl="3"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4pPr>
            <a:lvl5pPr marL="2057400" lvl="4"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5pPr>
            <a:lvl6pPr marL="25146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6pPr>
            <a:lvl7pPr marL="29718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7pPr>
            <a:lvl8pPr marL="34290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8pPr>
            <a:lvl9pPr marL="3886200" indent="-228600" algn="l" rtl="0" eaLnBrk="0" fontAlgn="base" hangingPunct="0">
              <a:spcBef>
                <a:spcPts val="600"/>
              </a:spcBef>
              <a:spcAft>
                <a:spcPct val="0"/>
              </a:spcAft>
              <a:buSzPct val="100000"/>
              <a:buChar char="»"/>
              <a:defRPr lang="en-US" sz="2300">
                <a:solidFill>
                  <a:srgbClr val="003E7A"/>
                </a:solidFill>
                <a:latin typeface="Arial" charset="0"/>
                <a:ea typeface="ＭＳ Ｐゴシック" pitchFamily="34" charset="-128"/>
                <a:cs typeface="ＭＳ Ｐゴシック"/>
              </a:defRPr>
            </a:lvl9pPr>
          </a:lstStyle>
          <a:p>
            <a:pPr marL="2812" lvl="1" indent="0" eaLnBrk="1">
              <a:spcBef>
                <a:spcPts val="1200"/>
              </a:spcBef>
              <a:buNone/>
              <a:defRPr/>
            </a:pPr>
            <a:r>
              <a:rPr lang="en-GB" sz="1800" dirty="0" smtClean="0">
                <a:solidFill>
                  <a:srgbClr val="002060"/>
                </a:solidFill>
              </a:rPr>
              <a:t>Careful planning and co-ordination of the construction team</a:t>
            </a:r>
          </a:p>
          <a:p>
            <a:pPr marL="2812" lvl="1" indent="0" eaLnBrk="1">
              <a:spcBef>
                <a:spcPts val="1200"/>
              </a:spcBef>
              <a:buNone/>
              <a:defRPr/>
            </a:pPr>
            <a:endParaRPr lang="en-GB" sz="1800" dirty="0">
              <a:solidFill>
                <a:srgbClr val="002060"/>
              </a:solidFill>
            </a:endParaRPr>
          </a:p>
          <a:p>
            <a:pPr marL="2812" lvl="1" indent="0" eaLnBrk="1">
              <a:spcBef>
                <a:spcPts val="1200"/>
              </a:spcBef>
              <a:buFontTx/>
              <a:buNone/>
              <a:defRPr/>
            </a:pPr>
            <a:endParaRPr lang="en-GB" sz="1800" dirty="0" smtClean="0">
              <a:solidFill>
                <a:srgbClr val="002060"/>
              </a:solidFill>
            </a:endParaRPr>
          </a:p>
          <a:p>
            <a:pPr lvl="1" eaLnBrk="1">
              <a:spcBef>
                <a:spcPts val="1200"/>
              </a:spcBef>
              <a:buFont typeface="Arial" charset="0"/>
              <a:buChar char="•"/>
              <a:defRPr/>
            </a:pPr>
            <a:endParaRPr lang="en-GB" sz="1800" dirty="0" smtClean="0"/>
          </a:p>
        </p:txBody>
      </p:sp>
      <p:cxnSp>
        <p:nvCxnSpPr>
          <p:cNvPr id="11" name="Straight Arrow Connector 10"/>
          <p:cNvCxnSpPr/>
          <p:nvPr/>
        </p:nvCxnSpPr>
        <p:spPr>
          <a:xfrm flipH="1">
            <a:off x="5276041" y="3949050"/>
            <a:ext cx="15841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60232" y="3287330"/>
            <a:ext cx="2088481" cy="1323439"/>
          </a:xfrm>
          <a:prstGeom prst="rect">
            <a:avLst/>
          </a:prstGeom>
        </p:spPr>
        <p:txBody>
          <a:bodyPr wrap="square" rtlCol="0">
            <a:spAutoFit/>
          </a:bodyPr>
          <a:lstStyle/>
          <a:p>
            <a:pPr marL="360000" eaLnBrk="1">
              <a:spcBef>
                <a:spcPts val="1200"/>
              </a:spcBef>
            </a:pPr>
            <a:r>
              <a:rPr lang="en-GB" sz="2000" dirty="0" smtClean="0"/>
              <a:t>Hoarding preventing access to alarm</a:t>
            </a:r>
          </a:p>
        </p:txBody>
      </p:sp>
      <p:pic>
        <p:nvPicPr>
          <p:cNvPr id="2" name="Picture 2" descr="C:\Users\allanj\Documents\Projects\Walton Court\Photos\28.10.11\Fire Alarm Point - Altere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6325" y="3047421"/>
            <a:ext cx="4064344" cy="30355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497510"/>
            <a:ext cx="8280920" cy="369332"/>
          </a:xfrm>
          <a:prstGeom prst="rect">
            <a:avLst/>
          </a:prstGeom>
        </p:spPr>
        <p:txBody>
          <a:bodyPr wrap="square">
            <a:spAutoFit/>
          </a:bodyPr>
          <a:lstStyle/>
          <a:p>
            <a:pPr marL="360000" lvl="1" eaLnBrk="1">
              <a:spcBef>
                <a:spcPts val="1200"/>
              </a:spcBef>
              <a:defRPr/>
            </a:pPr>
            <a:r>
              <a:rPr lang="en-GB" dirty="0" smtClean="0">
                <a:solidFill>
                  <a:srgbClr val="002060"/>
                </a:solidFill>
              </a:rPr>
              <a:t>A </a:t>
            </a:r>
            <a:r>
              <a:rPr lang="en-GB" dirty="0">
                <a:solidFill>
                  <a:srgbClr val="002060"/>
                </a:solidFill>
              </a:rPr>
              <a:t>clear understanding of the construction site risks and processes</a:t>
            </a:r>
          </a:p>
        </p:txBody>
      </p:sp>
    </p:spTree>
    <p:extLst>
      <p:ext uri="{BB962C8B-B14F-4D97-AF65-F5344CB8AC3E}">
        <p14:creationId xmlns:p14="http://schemas.microsoft.com/office/powerpoint/2010/main" val="21154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26"/>
                                        </p:tgtEl>
                                      </p:cBhvr>
                                    </p:animEffect>
                                    <p:set>
                                      <p:cBhvr>
                                        <p:cTn id="41" dur="1" fill="hold">
                                          <p:stCondLst>
                                            <p:cond delay="499"/>
                                          </p:stCondLst>
                                        </p:cTn>
                                        <p:tgtEl>
                                          <p:spTgt spid="10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xEl>
                                              <p:pRg st="0" end="0"/>
                                            </p:txEl>
                                          </p:spTgt>
                                        </p:tgtEl>
                                      </p:cBhvr>
                                    </p:animEffect>
                                    <p:set>
                                      <p:cBhvr>
                                        <p:cTn id="44" dur="1" fill="hold">
                                          <p:stCondLst>
                                            <p:cond delay="499"/>
                                          </p:stCondLst>
                                        </p:cTn>
                                        <p:tgtEl>
                                          <p:spTgt spid="13">
                                            <p:txEl>
                                              <p:pRg st="0" end="0"/>
                                            </p:txEl>
                                          </p:spTgt>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
                                            <p:txEl>
                                              <p:pRg st="0" end="0"/>
                                            </p:txEl>
                                          </p:spTgt>
                                        </p:tgtEl>
                                      </p:cBhvr>
                                    </p:animEffect>
                                    <p:set>
                                      <p:cBhvr>
                                        <p:cTn id="4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xit" presetSubtype="0" fill="hold" grpId="1"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3" grpId="1"/>
      <p:bldP spid="12" grpId="0"/>
      <p:bldP spid="12" grpId="1"/>
      <p:bldP spid="5" grpId="0"/>
    </p:bldLst>
  </p:timing>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60000" eaLnBrk="1">
          <a:spcBef>
            <a:spcPts val="1200"/>
          </a:spcBef>
          <a:buFont typeface="Arial" charset="0"/>
          <a:buChar char="•"/>
          <a:defRPr sz="2000" dirty="0" smtClean="0">
            <a:solidFill>
              <a:srgbClr val="00206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5959B1DD8A71439D60AD30FD28526C" ma:contentTypeVersion="0" ma:contentTypeDescription="Create a new document." ma:contentTypeScope="" ma:versionID="bc2c76b0acf67e4abbfd9ff0818b84d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A5371F-2FF9-48EA-A050-8F7F64A97BF3}">
  <ds:schemaRefs>
    <ds:schemaRef ds:uri="http://schemas.microsoft.com/sharepoint/v3/contenttype/forms"/>
  </ds:schemaRefs>
</ds:datastoreItem>
</file>

<file path=customXml/itemProps2.xml><?xml version="1.0" encoding="utf-8"?>
<ds:datastoreItem xmlns:ds="http://schemas.openxmlformats.org/officeDocument/2006/customXml" ds:itemID="{76D236B9-76C0-441F-8199-7313D1CA9E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BC4E7705-A412-4A4A-915A-73E5D78B5CB3}">
  <ds:schemaRefs>
    <ds:schemaRef ds:uri="http://purl.org/dc/dcmitype/"/>
    <ds:schemaRef ds:uri="http://schemas.microsoft.com/office/2006/documentManagement/types"/>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6674</TotalTime>
  <Words>1778</Words>
  <Application>Microsoft Office PowerPoint</Application>
  <PresentationFormat>On-screen Show (4:3)</PresentationFormat>
  <Paragraphs>312</Paragraphs>
  <Slides>32</Slides>
  <Notes>10</Notes>
  <HiddenSlides>0</HiddenSlides>
  <MMClips>7</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Blank Presentation</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lpstr>Statutory Requirements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Long</dc:creator>
  <cp:lastModifiedBy>Lucy Hebert</cp:lastModifiedBy>
  <cp:revision>452</cp:revision>
  <cp:lastPrinted>2011-10-28T13:17:40Z</cp:lastPrinted>
  <dcterms:created xsi:type="dcterms:W3CDTF">2009-09-14T15:30:57Z</dcterms:created>
  <dcterms:modified xsi:type="dcterms:W3CDTF">2012-02-03T14:26:11Z</dcterms:modified>
</cp:coreProperties>
</file>